
<file path=[Content_Types].xml><?xml version="1.0" encoding="utf-8"?>
<Types xmlns="http://schemas.openxmlformats.org/package/2006/content-types"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notesSlides/notesSlide7.xml" ContentType="application/vnd.openxmlformats-officedocument.presentationml.notesSlide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charts/chart5.xml" ContentType="application/vnd.openxmlformats-officedocument.drawingml.chart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charts/chart6.xml" ContentType="application/vnd.openxmlformats-officedocument.drawingml.chart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0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</p:sldIdLst>
  <p:sldSz cx="9144000" cy="5143500" type="screen16x9"/>
  <p:notesSz cx="5143500" cy="9144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09" d="100"/>
          <a:sy n="109" d="100"/>
        </p:scale>
        <p:origin x="706" y="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5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r-FR"/>
  <c:roundedCorners val="1"/>
  <c:style val="2"/>
  <c:chart>
    <c:title>
      <c:tx>
        <c:rich>
          <a:bodyPr/>
          <a:lstStyle/>
          <a:p>
            <a:pPr>
              <a:defRPr sz="1100" b="0" i="0" u="none" strike="noStrike">
                <a:solidFill>
                  <a:srgbClr val="000000"/>
                </a:solidFill>
                <a:latin typeface="Arial"/>
              </a:defRPr>
            </a:pPr>
            <a:r>
              <a:rPr sz="1100" b="0" i="0" u="none" strike="noStrike">
                <a:solidFill>
                  <a:srgbClr val="000000"/>
                </a:solidFill>
                <a:latin typeface="Arial"/>
              </a:rPr>
              <a:t>Nombre d'OOS par mois — Cardiostat® 2024</a:t>
            </a:r>
          </a:p>
        </c:rich>
      </c:tx>
      <c:overlay val="0"/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Nb OOS/mois</c:v>
                </c:pt>
              </c:strCache>
            </c:strRef>
          </c:tx>
          <c:spPr>
            <a:ln w="31750" cap="flat">
              <a:solidFill>
                <a:srgbClr val="2E5FA3"/>
              </a:solidFill>
              <a:prstDash val="solid"/>
              <a:round/>
            </a:ln>
            <a:effectLst/>
          </c:spPr>
          <c:marker>
            <c:symbol val="circle"/>
            <c:size val="6"/>
            <c:spPr>
              <a:solidFill>
                <a:srgbClr val="2E5FA3"/>
              </a:solidFill>
              <a:ln w="9525" cap="flat">
                <a:solidFill>
                  <a:srgbClr val="2E5FA3"/>
                </a:solidFill>
                <a:prstDash val="solid"/>
                <a:round/>
              </a:ln>
              <a:effectLst/>
            </c:spPr>
          </c:marker>
          <c:cat>
            <c:strRef>
              <c:f>Sheet1!$A$2:$A$13</c:f>
              <c:strCache>
                <c:ptCount val="12"/>
                <c:pt idx="0">
                  <c:v>Jan</c:v>
                </c:pt>
                <c:pt idx="1">
                  <c:v>Fév</c:v>
                </c:pt>
                <c:pt idx="2">
                  <c:v>Mar</c:v>
                </c:pt>
                <c:pt idx="3">
                  <c:v>Avr</c:v>
                </c:pt>
                <c:pt idx="4">
                  <c:v>Mai</c:v>
                </c:pt>
                <c:pt idx="5">
                  <c:v>Jun</c:v>
                </c:pt>
                <c:pt idx="6">
                  <c:v>Jul</c:v>
                </c:pt>
                <c:pt idx="7">
                  <c:v>Aoû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Déc</c:v>
                </c:pt>
              </c:strCache>
            </c:strRef>
          </c:cat>
          <c:val>
            <c:numRef>
              <c:f>Sheet1!$B$2:$B$13</c:f>
              <c:numCache>
                <c:formatCode>General</c:formatCode>
                <c:ptCount val="12"/>
                <c:pt idx="0">
                  <c:v>7</c:v>
                </c:pt>
                <c:pt idx="1">
                  <c:v>6</c:v>
                </c:pt>
                <c:pt idx="2">
                  <c:v>8</c:v>
                </c:pt>
                <c:pt idx="3">
                  <c:v>5</c:v>
                </c:pt>
                <c:pt idx="4">
                  <c:v>4</c:v>
                </c:pt>
                <c:pt idx="5">
                  <c:v>6</c:v>
                </c:pt>
                <c:pt idx="6">
                  <c:v>5</c:v>
                </c:pt>
                <c:pt idx="7">
                  <c:v>3</c:v>
                </c:pt>
                <c:pt idx="8">
                  <c:v>4</c:v>
                </c:pt>
                <c:pt idx="9">
                  <c:v>3</c:v>
                </c:pt>
                <c:pt idx="10">
                  <c:v>3</c:v>
                </c:pt>
                <c:pt idx="11">
                  <c:v>2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0-026E-417C-AF8E-E1E4A4440162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Seuil alerte</c:v>
                </c:pt>
              </c:strCache>
            </c:strRef>
          </c:tx>
          <c:spPr>
            <a:ln w="31750" cap="flat">
              <a:solidFill>
                <a:srgbClr val="FF6B6B"/>
              </a:solidFill>
              <a:prstDash val="solid"/>
              <a:round/>
            </a:ln>
            <a:effectLst/>
          </c:spPr>
          <c:marker>
            <c:symbol val="circle"/>
            <c:size val="6"/>
            <c:spPr>
              <a:solidFill>
                <a:srgbClr val="FF6B6B"/>
              </a:solidFill>
              <a:ln w="9525" cap="flat">
                <a:solidFill>
                  <a:srgbClr val="FF6B6B"/>
                </a:solidFill>
                <a:prstDash val="solid"/>
                <a:round/>
              </a:ln>
              <a:effectLst/>
            </c:spPr>
          </c:marker>
          <c:cat>
            <c:strRef>
              <c:f>Sheet1!$A$2:$A$13</c:f>
              <c:strCache>
                <c:ptCount val="12"/>
                <c:pt idx="0">
                  <c:v>Jan</c:v>
                </c:pt>
                <c:pt idx="1">
                  <c:v>Fév</c:v>
                </c:pt>
                <c:pt idx="2">
                  <c:v>Mar</c:v>
                </c:pt>
                <c:pt idx="3">
                  <c:v>Avr</c:v>
                </c:pt>
                <c:pt idx="4">
                  <c:v>Mai</c:v>
                </c:pt>
                <c:pt idx="5">
                  <c:v>Jun</c:v>
                </c:pt>
                <c:pt idx="6">
                  <c:v>Jul</c:v>
                </c:pt>
                <c:pt idx="7">
                  <c:v>Aoû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Déc</c:v>
                </c:pt>
              </c:strCache>
            </c:strRef>
          </c:cat>
          <c:val>
            <c:numRef>
              <c:f>Sheet1!$C$2:$C$13</c:f>
              <c:numCache>
                <c:formatCode>General</c:formatCode>
                <c:ptCount val="12"/>
                <c:pt idx="0">
                  <c:v>5</c:v>
                </c:pt>
                <c:pt idx="1">
                  <c:v>5</c:v>
                </c:pt>
                <c:pt idx="2">
                  <c:v>5</c:v>
                </c:pt>
                <c:pt idx="3">
                  <c:v>5</c:v>
                </c:pt>
                <c:pt idx="4">
                  <c:v>5</c:v>
                </c:pt>
                <c:pt idx="5">
                  <c:v>5</c:v>
                </c:pt>
                <c:pt idx="6">
                  <c:v>5</c:v>
                </c:pt>
                <c:pt idx="7">
                  <c:v>5</c:v>
                </c:pt>
                <c:pt idx="8">
                  <c:v>5</c:v>
                </c:pt>
                <c:pt idx="9">
                  <c:v>5</c:v>
                </c:pt>
                <c:pt idx="10">
                  <c:v>5</c:v>
                </c:pt>
                <c:pt idx="11">
                  <c:v>5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1-026E-417C-AF8E-E1E4A444016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094734554"/>
        <c:axId val="2094734552"/>
      </c:lineChart>
      <c:catAx>
        <c:axId val="209473455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low"/>
        <c:spPr>
          <a:ln w="12700" cap="flat">
            <a:solidFill>
              <a:srgbClr val="888888"/>
            </a:solidFill>
            <a:prstDash val="solid"/>
            <a:round/>
          </a:ln>
        </c:spPr>
        <c:txPr>
          <a:bodyPr/>
          <a:lstStyle/>
          <a:p>
            <a:pPr>
              <a:defRPr sz="1200" b="0" i="0" u="none" strike="noStrike">
                <a:solidFill>
                  <a:srgbClr val="64748B"/>
                </a:solidFill>
                <a:latin typeface="Arial"/>
              </a:defRPr>
            </a:pPr>
            <a:endParaRPr lang="en-US"/>
          </a:p>
        </c:txPr>
        <c:crossAx val="2094734552"/>
        <c:crosses val="autoZero"/>
        <c:auto val="1"/>
        <c:lblAlgn val="ctr"/>
        <c:lblOffset val="100"/>
        <c:noMultiLvlLbl val="1"/>
      </c:catAx>
      <c:valAx>
        <c:axId val="2094734552"/>
        <c:scaling>
          <c:orientation val="minMax"/>
        </c:scaling>
        <c:delete val="0"/>
        <c:axPos val="l"/>
        <c:majorGridlines>
          <c:spPr>
            <a:ln w="6350" cap="flat">
              <a:solidFill>
                <a:srgbClr val="E2E8F0"/>
              </a:solidFill>
              <a:prstDash val="solid"/>
              <a:round/>
            </a:ln>
          </c:spPr>
        </c:majorGridlines>
        <c:numFmt formatCode="General" sourceLinked="0"/>
        <c:majorTickMark val="out"/>
        <c:minorTickMark val="none"/>
        <c:tickLblPos val="nextTo"/>
        <c:spPr>
          <a:ln w="12700" cap="flat">
            <a:solidFill>
              <a:srgbClr val="888888"/>
            </a:solidFill>
            <a:prstDash val="solid"/>
            <a:round/>
          </a:ln>
        </c:spPr>
        <c:txPr>
          <a:bodyPr/>
          <a:lstStyle/>
          <a:p>
            <a:pPr>
              <a:defRPr sz="1200" b="0" i="0" u="none" strike="noStrike">
                <a:solidFill>
                  <a:srgbClr val="64748B"/>
                </a:solidFill>
                <a:latin typeface="Arial"/>
              </a:defRPr>
            </a:pPr>
            <a:endParaRPr lang="en-US"/>
          </a:p>
        </c:txPr>
        <c:crossAx val="209473455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</c:legend>
    <c:plotVisOnly val="1"/>
    <c:dispBlanksAs val="span"/>
    <c:showDLblsOverMax val="1"/>
  </c:chart>
  <c:spPr>
    <a:solidFill>
      <a:srgbClr val="FFFFFF"/>
    </a:solidFill>
    <a:ln>
      <a:noFill/>
    </a:ln>
    <a:effectLst/>
  </c:sp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r-FR"/>
  <c:roundedCorners val="1"/>
  <c:style val="2"/>
  <c:chart>
    <c:title>
      <c:tx>
        <c:rich>
          <a:bodyPr/>
          <a:lstStyle/>
          <a:p>
            <a:pPr>
              <a:defRPr sz="1100" b="0" i="0" u="none" strike="noStrike">
                <a:solidFill>
                  <a:srgbClr val="000000"/>
                </a:solidFill>
                <a:latin typeface="Arial"/>
              </a:defRPr>
            </a:pPr>
            <a:r>
              <a:rPr sz="1100" b="0" i="0" u="none" strike="noStrike">
                <a:solidFill>
                  <a:srgbClr val="000000"/>
                </a:solidFill>
                <a:latin typeface="Arial"/>
              </a:rPr>
              <a:t>Pareto Causes OOS (Règle 80/20)</a:t>
            </a:r>
          </a:p>
        </c:rich>
      </c:tx>
      <c:overlay val="0"/>
    </c:title>
    <c:autoTitleDeleted val="0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Nb OOS</c:v>
                </c:pt>
              </c:strCache>
            </c:strRef>
          </c:tx>
          <c:spPr>
            <a:solidFill>
              <a:srgbClr val="1B3A6B"/>
            </a:solidFill>
            <a:effectLst/>
          </c:spPr>
          <c:invertIfNegative val="0"/>
          <c:dPt>
            <c:idx val="0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1-777F-4133-A5FC-4F3BFFBB218E}"/>
              </c:ext>
            </c:extLst>
          </c:dPt>
          <c:dPt>
            <c:idx val="1"/>
            <c:invertIfNegative val="0"/>
            <c:bubble3D val="0"/>
            <c:spPr>
              <a:solidFill>
                <a:srgbClr val="2E5FA3"/>
              </a:solidFill>
              <a:effectLst/>
            </c:spPr>
            <c:extLst>
              <c:ext xmlns:c16="http://schemas.microsoft.com/office/drawing/2014/chart" uri="{C3380CC4-5D6E-409C-BE32-E72D297353CC}">
                <c16:uniqueId val="{00000003-777F-4133-A5FC-4F3BFFBB218E}"/>
              </c:ext>
            </c:extLst>
          </c:dPt>
          <c:dPt>
            <c:idx val="2"/>
            <c:invertIfNegative val="0"/>
            <c:bubble3D val="0"/>
            <c:spPr>
              <a:solidFill>
                <a:srgbClr val="2E86C1"/>
              </a:solidFill>
              <a:effectLst/>
            </c:spPr>
            <c:extLst>
              <c:ext xmlns:c16="http://schemas.microsoft.com/office/drawing/2014/chart" uri="{C3380CC4-5D6E-409C-BE32-E72D297353CC}">
                <c16:uniqueId val="{00000005-777F-4133-A5FC-4F3BFFBB218E}"/>
              </c:ext>
            </c:extLst>
          </c:dPt>
          <c:dPt>
            <c:idx val="3"/>
            <c:invertIfNegative val="0"/>
            <c:bubble3D val="0"/>
            <c:spPr>
              <a:solidFill>
                <a:srgbClr val="3498DB"/>
              </a:solidFill>
              <a:effectLst/>
            </c:spPr>
            <c:extLst>
              <c:ext xmlns:c16="http://schemas.microsoft.com/office/drawing/2014/chart" uri="{C3380CC4-5D6E-409C-BE32-E72D297353CC}">
                <c16:uniqueId val="{00000007-777F-4133-A5FC-4F3BFFBB218E}"/>
              </c:ext>
            </c:extLst>
          </c:dPt>
          <c:dPt>
            <c:idx val="4"/>
            <c:invertIfNegative val="0"/>
            <c:bubble3D val="0"/>
            <c:spPr>
              <a:solidFill>
                <a:srgbClr val="5DADE2"/>
              </a:solidFill>
              <a:effectLst/>
            </c:spPr>
            <c:extLst>
              <c:ext xmlns:c16="http://schemas.microsoft.com/office/drawing/2014/chart" uri="{C3380CC4-5D6E-409C-BE32-E72D297353CC}">
                <c16:uniqueId val="{00000009-777F-4133-A5FC-4F3BFFBB218E}"/>
              </c:ext>
            </c:extLst>
          </c:dPt>
          <c:dPt>
            <c:idx val="5"/>
            <c:invertIfNegative val="0"/>
            <c:bubble3D val="0"/>
            <c:spPr>
              <a:solidFill>
                <a:srgbClr val="AED6F1"/>
              </a:solidFill>
              <a:effectLst/>
            </c:spPr>
            <c:extLst>
              <c:ext xmlns:c16="http://schemas.microsoft.com/office/drawing/2014/chart" uri="{C3380CC4-5D6E-409C-BE32-E72D297353CC}">
                <c16:uniqueId val="{0000000B-777F-4133-A5FC-4F3BFFBB218E}"/>
              </c:ext>
            </c:extLst>
          </c:dPt>
          <c:dLbls>
            <c:numFmt formatCode="#,##0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900" b="0" i="0" u="none" strike="noStrike">
                    <a:solidFill>
                      <a:srgbClr val="1A1A2E"/>
                    </a:solidFill>
                    <a:latin typeface="Arial"/>
                  </a:defRPr>
                </a:pPr>
                <a:endParaRPr lang="fr-F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Sheet1!$A$2:$A$7</c:f>
              <c:strCache>
                <c:ptCount val="6"/>
                <c:pt idx="0">
                  <c:v>Colonne HPLC</c:v>
                </c:pt>
                <c:pt idx="1">
                  <c:v>Erreur labo</c:v>
                </c:pt>
                <c:pt idx="2">
                  <c:v>Matière 1ère</c:v>
                </c:pt>
                <c:pt idx="3">
                  <c:v>Pompe</c:v>
                </c:pt>
                <c:pt idx="4">
                  <c:v>Opérateur</c:v>
                </c:pt>
                <c:pt idx="5">
                  <c:v>Autre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18</c:v>
                </c:pt>
                <c:pt idx="1">
                  <c:v>12</c:v>
                </c:pt>
                <c:pt idx="2">
                  <c:v>8</c:v>
                </c:pt>
                <c:pt idx="3">
                  <c:v>5</c:v>
                </c:pt>
                <c:pt idx="4">
                  <c:v>4</c:v>
                </c:pt>
                <c:pt idx="5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C-777F-4133-A5FC-4F3BFFBB218E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2094734554"/>
        <c:axId val="2094734552"/>
      </c:barChart>
      <c:catAx>
        <c:axId val="2094734554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ln w="12700" cap="flat">
            <a:solidFill>
              <a:srgbClr val="888888"/>
            </a:solidFill>
            <a:prstDash val="solid"/>
            <a:round/>
          </a:ln>
        </c:spPr>
        <c:txPr>
          <a:bodyPr/>
          <a:lstStyle/>
          <a:p>
            <a:pPr>
              <a:defRPr sz="1200" b="0" i="0" u="none" strike="noStrike">
                <a:solidFill>
                  <a:srgbClr val="64748B"/>
                </a:solidFill>
                <a:latin typeface="Arial"/>
              </a:defRPr>
            </a:pPr>
            <a:endParaRPr lang="en-US"/>
          </a:p>
        </c:txPr>
        <c:crossAx val="2094734552"/>
        <c:crosses val="autoZero"/>
        <c:auto val="1"/>
        <c:lblAlgn val="ctr"/>
        <c:lblOffset val="100"/>
        <c:noMultiLvlLbl val="1"/>
      </c:catAx>
      <c:valAx>
        <c:axId val="2094734552"/>
        <c:scaling>
          <c:orientation val="minMax"/>
        </c:scaling>
        <c:delete val="0"/>
        <c:axPos val="b"/>
        <c:majorGridlines>
          <c:spPr>
            <a:ln w="12700" cap="flat">
              <a:solidFill>
                <a:srgbClr val="E2E8F0"/>
              </a:solidFill>
              <a:prstDash val="solid"/>
              <a:round/>
            </a:ln>
          </c:spPr>
        </c:majorGridlines>
        <c:numFmt formatCode="General" sourceLinked="0"/>
        <c:majorTickMark val="out"/>
        <c:minorTickMark val="none"/>
        <c:tickLblPos val="low"/>
        <c:spPr>
          <a:ln w="12700" cap="flat">
            <a:solidFill>
              <a:srgbClr val="888888"/>
            </a:solidFill>
            <a:prstDash val="solid"/>
            <a:round/>
          </a:ln>
        </c:spPr>
        <c:txPr>
          <a:bodyPr/>
          <a:lstStyle/>
          <a:p>
            <a:pPr>
              <a:defRPr sz="1200" b="0" i="0" u="none" strike="noStrike">
                <a:solidFill>
                  <a:srgbClr val="64748B"/>
                </a:solidFill>
                <a:latin typeface="Arial"/>
              </a:defRPr>
            </a:pPr>
            <a:endParaRPr lang="en-US"/>
          </a:p>
        </c:txPr>
        <c:crossAx val="209473455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span"/>
    <c:showDLblsOverMax val="1"/>
  </c:chart>
  <c:spPr>
    <a:solidFill>
      <a:srgbClr val="FFFFFF"/>
    </a:solidFill>
    <a:ln>
      <a:noFill/>
    </a:ln>
    <a:effectLst/>
  </c:sp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r-FR"/>
  <c:roundedCorners val="1"/>
  <c:style val="2"/>
  <c:chart>
    <c:title>
      <c:tx>
        <c:rich>
          <a:bodyPr/>
          <a:lstStyle/>
          <a:p>
            <a:pPr>
              <a:defRPr sz="1100" b="0" i="0" u="none" strike="noStrike">
                <a:solidFill>
                  <a:srgbClr val="000000"/>
                </a:solidFill>
                <a:latin typeface="Arial"/>
              </a:defRPr>
            </a:pPr>
            <a:r>
              <a:rPr sz="1100" b="0" i="0" u="none" strike="noStrike">
                <a:solidFill>
                  <a:srgbClr val="000000"/>
                </a:solidFill>
                <a:latin typeface="Arial"/>
              </a:rPr>
              <a:t>Ppk Initial vs Post-CAPA (Cible &gt;= 1,33)</a:t>
            </a:r>
          </a:p>
        </c:rich>
      </c:tx>
      <c:overlay val="0"/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Ppk Initial</c:v>
                </c:pt>
              </c:strCache>
            </c:strRef>
          </c:tx>
          <c:spPr>
            <a:solidFill>
              <a:srgbClr val="C0392B"/>
            </a:solidFill>
            <a:effectLst/>
          </c:spPr>
          <c:invertIfNegative val="0"/>
          <c:dLbls>
            <c:numFmt formatCode="#,##0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900" b="0" i="0" u="none" strike="noStrike">
                    <a:solidFill>
                      <a:srgbClr val="000000"/>
                    </a:solidFill>
                    <a:latin typeface="Arial"/>
                  </a:defRPr>
                </a:pPr>
                <a:endParaRPr lang="fr-F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Sheet1!$A$2:$A$6</c:f>
              <c:strCache>
                <c:ptCount val="5"/>
                <c:pt idx="0">
                  <c:v>Cardiostat</c:v>
                </c:pt>
                <c:pt idx="1">
                  <c:v>Beta-X</c:v>
                </c:pt>
                <c:pt idx="2">
                  <c:v>Vasomed</c:v>
                </c:pt>
                <c:pt idx="3">
                  <c:v>OmniTab</c:v>
                </c:pt>
                <c:pt idx="4">
                  <c:v>Renogen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0.82</c:v>
                </c:pt>
                <c:pt idx="1">
                  <c:v>0.91</c:v>
                </c:pt>
                <c:pt idx="2">
                  <c:v>1.05</c:v>
                </c:pt>
                <c:pt idx="3">
                  <c:v>0.78</c:v>
                </c:pt>
                <c:pt idx="4">
                  <c:v>0.95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37B-47BA-8C63-B46045B75679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Ppk Post-CAPA</c:v>
                </c:pt>
              </c:strCache>
            </c:strRef>
          </c:tx>
          <c:spPr>
            <a:solidFill>
              <a:srgbClr val="1E8449"/>
            </a:solidFill>
            <a:effectLst/>
          </c:spPr>
          <c:invertIfNegative val="0"/>
          <c:dLbls>
            <c:numFmt formatCode="#,##0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900" b="0" i="0" u="none" strike="noStrike">
                    <a:solidFill>
                      <a:srgbClr val="000000"/>
                    </a:solidFill>
                    <a:latin typeface="Arial"/>
                  </a:defRPr>
                </a:pPr>
                <a:endParaRPr lang="fr-F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Sheet1!$A$2:$A$6</c:f>
              <c:strCache>
                <c:ptCount val="5"/>
                <c:pt idx="0">
                  <c:v>Cardiostat</c:v>
                </c:pt>
                <c:pt idx="1">
                  <c:v>Beta-X</c:v>
                </c:pt>
                <c:pt idx="2">
                  <c:v>Vasomed</c:v>
                </c:pt>
                <c:pt idx="3">
                  <c:v>OmniTab</c:v>
                </c:pt>
                <c:pt idx="4">
                  <c:v>Renogen</c:v>
                </c:pt>
              </c:strCache>
            </c:strRef>
          </c:cat>
          <c:val>
            <c:numRef>
              <c:f>Sheet1!$C$2:$C$6</c:f>
              <c:numCache>
                <c:formatCode>General</c:formatCode>
                <c:ptCount val="5"/>
                <c:pt idx="0">
                  <c:v>1.54</c:v>
                </c:pt>
                <c:pt idx="1">
                  <c:v>1.41</c:v>
                </c:pt>
                <c:pt idx="2">
                  <c:v>1.38</c:v>
                </c:pt>
                <c:pt idx="3">
                  <c:v>1.62</c:v>
                </c:pt>
                <c:pt idx="4">
                  <c:v>1.35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37B-47BA-8C63-B46045B75679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2094734554"/>
        <c:axId val="2094734552"/>
      </c:barChart>
      <c:catAx>
        <c:axId val="209473455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low"/>
        <c:spPr>
          <a:ln w="12700" cap="flat">
            <a:solidFill>
              <a:srgbClr val="888888"/>
            </a:solidFill>
            <a:prstDash val="solid"/>
            <a:round/>
          </a:ln>
        </c:spPr>
        <c:txPr>
          <a:bodyPr/>
          <a:lstStyle/>
          <a:p>
            <a:pPr>
              <a:defRPr sz="1200" b="0" i="0" u="none" strike="noStrike">
                <a:solidFill>
                  <a:srgbClr val="64748B"/>
                </a:solidFill>
                <a:latin typeface="Arial"/>
              </a:defRPr>
            </a:pPr>
            <a:endParaRPr lang="en-US"/>
          </a:p>
        </c:txPr>
        <c:crossAx val="2094734552"/>
        <c:crosses val="autoZero"/>
        <c:auto val="1"/>
        <c:lblAlgn val="ctr"/>
        <c:lblOffset val="100"/>
        <c:noMultiLvlLbl val="1"/>
      </c:catAx>
      <c:valAx>
        <c:axId val="2094734552"/>
        <c:scaling>
          <c:orientation val="minMax"/>
        </c:scaling>
        <c:delete val="0"/>
        <c:axPos val="l"/>
        <c:majorGridlines>
          <c:spPr>
            <a:ln w="12700" cap="flat">
              <a:solidFill>
                <a:srgbClr val="E2E8F0"/>
              </a:solidFill>
              <a:prstDash val="solid"/>
              <a:round/>
            </a:ln>
          </c:spPr>
        </c:majorGridlines>
        <c:numFmt formatCode="General" sourceLinked="0"/>
        <c:majorTickMark val="out"/>
        <c:minorTickMark val="none"/>
        <c:tickLblPos val="nextTo"/>
        <c:spPr>
          <a:ln w="12700" cap="flat">
            <a:solidFill>
              <a:srgbClr val="888888"/>
            </a:solidFill>
            <a:prstDash val="solid"/>
            <a:round/>
          </a:ln>
        </c:spPr>
        <c:txPr>
          <a:bodyPr/>
          <a:lstStyle/>
          <a:p>
            <a:pPr>
              <a:defRPr sz="1200" b="0" i="0" u="none" strike="noStrike">
                <a:solidFill>
                  <a:srgbClr val="64748B"/>
                </a:solidFill>
                <a:latin typeface="Arial"/>
              </a:defRPr>
            </a:pPr>
            <a:endParaRPr lang="en-US"/>
          </a:p>
        </c:txPr>
        <c:crossAx val="209473455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</c:legend>
    <c:plotVisOnly val="1"/>
    <c:dispBlanksAs val="span"/>
    <c:showDLblsOverMax val="1"/>
  </c:chart>
  <c:spPr>
    <a:solidFill>
      <a:srgbClr val="FFFFFF"/>
    </a:solidFill>
    <a:ln>
      <a:noFill/>
    </a:ln>
    <a:effectLst/>
  </c:sp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r-FR"/>
  <c:roundedCorners val="1"/>
  <c:style val="2"/>
  <c:chart>
    <c:title>
      <c:tx>
        <c:rich>
          <a:bodyPr/>
          <a:lstStyle/>
          <a:p>
            <a:pPr>
              <a:defRPr sz="1100" b="0" i="0" u="none" strike="noStrike">
                <a:solidFill>
                  <a:srgbClr val="000000"/>
                </a:solidFill>
                <a:latin typeface="Arial"/>
              </a:defRPr>
            </a:pPr>
            <a:r>
              <a:rPr sz="1100" b="0" i="0" u="none" strike="noStrike">
                <a:solidFill>
                  <a:srgbClr val="000000"/>
                </a:solidFill>
                <a:latin typeface="Arial"/>
              </a:rPr>
              <a:t>Répartition CAPA par Statut (80 total)</a:t>
            </a:r>
          </a:p>
        </c:rich>
      </c:tx>
      <c:overlay val="0"/>
    </c:title>
    <c:autoTitleDeleted val="0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Statuts</c:v>
                </c:pt>
              </c:strCache>
            </c:strRef>
          </c:tx>
          <c:spPr>
            <a:solidFill>
              <a:schemeClr val="accent1"/>
            </a:solidFill>
            <a:ln w="9525" cap="flat">
              <a:solidFill>
                <a:srgbClr val="F9F9F9"/>
              </a:solidFill>
              <a:prstDash val="solid"/>
              <a:round/>
            </a:ln>
            <a:effectLst/>
          </c:spPr>
          <c:dPt>
            <c:idx val="0"/>
            <c:bubble3D val="0"/>
            <c:spPr>
              <a:solidFill>
                <a:srgbClr val="1E8449"/>
              </a:solidFill>
              <a:effectLst/>
            </c:spPr>
            <c:extLst>
              <c:ext xmlns:c16="http://schemas.microsoft.com/office/drawing/2014/chart" uri="{C3380CC4-5D6E-409C-BE32-E72D297353CC}">
                <c16:uniqueId val="{00000001-6F26-478C-BC07-EC039C432BB4}"/>
              </c:ext>
            </c:extLst>
          </c:dPt>
          <c:dPt>
            <c:idx val="1"/>
            <c:bubble3D val="0"/>
            <c:spPr>
              <a:solidFill>
                <a:srgbClr val="00B4A2"/>
              </a:solidFill>
              <a:effectLst/>
            </c:spPr>
            <c:extLst>
              <c:ext xmlns:c16="http://schemas.microsoft.com/office/drawing/2014/chart" uri="{C3380CC4-5D6E-409C-BE32-E72D297353CC}">
                <c16:uniqueId val="{00000003-6F26-478C-BC07-EC039C432BB4}"/>
              </c:ext>
            </c:extLst>
          </c:dPt>
          <c:dPt>
            <c:idx val="2"/>
            <c:bubble3D val="0"/>
            <c:spPr>
              <a:solidFill>
                <a:srgbClr val="2E5FA3"/>
              </a:solidFill>
              <a:effectLst/>
            </c:spPr>
            <c:extLst>
              <c:ext xmlns:c16="http://schemas.microsoft.com/office/drawing/2014/chart" uri="{C3380CC4-5D6E-409C-BE32-E72D297353CC}">
                <c16:uniqueId val="{00000005-6F26-478C-BC07-EC039C432BB4}"/>
              </c:ext>
            </c:extLst>
          </c:dPt>
          <c:dPt>
            <c:idx val="3"/>
            <c:bubble3D val="0"/>
            <c:spPr>
              <a:solidFill>
                <a:srgbClr val="D4870A"/>
              </a:solidFill>
              <a:effectLst/>
            </c:spPr>
            <c:extLst>
              <c:ext xmlns:c16="http://schemas.microsoft.com/office/drawing/2014/chart" uri="{C3380CC4-5D6E-409C-BE32-E72D297353CC}">
                <c16:uniqueId val="{00000007-6F26-478C-BC07-EC039C432BB4}"/>
              </c:ext>
            </c:extLst>
          </c:dPt>
          <c:dPt>
            <c:idx val="4"/>
            <c:bubble3D val="0"/>
            <c:spPr>
              <a:solidFill>
                <a:srgbClr val="C0392B"/>
              </a:solidFill>
              <a:effectLst/>
            </c:spPr>
            <c:extLst>
              <c:ext xmlns:c16="http://schemas.microsoft.com/office/drawing/2014/chart" uri="{C3380CC4-5D6E-409C-BE32-E72D297353CC}">
                <c16:uniqueId val="{00000009-6F26-478C-BC07-EC039C432BB4}"/>
              </c:ext>
            </c:extLst>
          </c:dPt>
          <c:dLbls>
            <c:dLbl>
              <c:idx val="0"/>
              <c:numFmt formatCode="0%" sourceLinked="0"/>
              <c:spPr/>
              <c:txPr>
                <a:bodyPr/>
                <a:lstStyle/>
                <a:p>
                  <a:pPr>
                    <a:defRPr sz="1200" b="0" i="0" u="none" strike="noStrike">
                      <a:solidFill>
                        <a:srgbClr val="000000"/>
                      </a:solidFill>
                      <a:latin typeface="Arial"/>
                    </a:defRPr>
                  </a:pPr>
                  <a:endParaRPr lang="fr-FR"/>
                </a:p>
              </c:txPr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6F26-478C-BC07-EC039C432BB4}"/>
                </c:ext>
              </c:extLst>
            </c:dLbl>
            <c:dLbl>
              <c:idx val="1"/>
              <c:numFmt formatCode="0%" sourceLinked="0"/>
              <c:spPr/>
              <c:txPr>
                <a:bodyPr/>
                <a:lstStyle/>
                <a:p>
                  <a:pPr>
                    <a:defRPr sz="1200" b="0" i="0" u="none" strike="noStrike">
                      <a:solidFill>
                        <a:srgbClr val="000000"/>
                      </a:solidFill>
                      <a:latin typeface="Arial"/>
                    </a:defRPr>
                  </a:pPr>
                  <a:endParaRPr lang="fr-FR"/>
                </a:p>
              </c:txPr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6F26-478C-BC07-EC039C432BB4}"/>
                </c:ext>
              </c:extLst>
            </c:dLbl>
            <c:dLbl>
              <c:idx val="2"/>
              <c:numFmt formatCode="0%" sourceLinked="0"/>
              <c:spPr/>
              <c:txPr>
                <a:bodyPr/>
                <a:lstStyle/>
                <a:p>
                  <a:pPr>
                    <a:defRPr sz="1200" b="0" i="0" u="none" strike="noStrike">
                      <a:solidFill>
                        <a:srgbClr val="000000"/>
                      </a:solidFill>
                      <a:latin typeface="Arial"/>
                    </a:defRPr>
                  </a:pPr>
                  <a:endParaRPr lang="fr-FR"/>
                </a:p>
              </c:txPr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6F26-478C-BC07-EC039C432BB4}"/>
                </c:ext>
              </c:extLst>
            </c:dLbl>
            <c:dLbl>
              <c:idx val="3"/>
              <c:numFmt formatCode="0%" sourceLinked="0"/>
              <c:spPr/>
              <c:txPr>
                <a:bodyPr/>
                <a:lstStyle/>
                <a:p>
                  <a:pPr>
                    <a:defRPr sz="1200" b="0" i="0" u="none" strike="noStrike">
                      <a:solidFill>
                        <a:srgbClr val="000000"/>
                      </a:solidFill>
                      <a:latin typeface="Arial"/>
                    </a:defRPr>
                  </a:pPr>
                  <a:endParaRPr lang="fr-FR"/>
                </a:p>
              </c:txPr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6F26-478C-BC07-EC039C432BB4}"/>
                </c:ext>
              </c:extLst>
            </c:dLbl>
            <c:dLbl>
              <c:idx val="4"/>
              <c:numFmt formatCode="0%" sourceLinked="0"/>
              <c:spPr/>
              <c:txPr>
                <a:bodyPr/>
                <a:lstStyle/>
                <a:p>
                  <a:pPr>
                    <a:defRPr sz="1200" b="0" i="0" u="none" strike="noStrike">
                      <a:solidFill>
                        <a:srgbClr val="000000"/>
                      </a:solidFill>
                      <a:latin typeface="Arial"/>
                    </a:defRPr>
                  </a:pPr>
                  <a:endParaRPr lang="fr-FR"/>
                </a:p>
              </c:txPr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6F26-478C-BC07-EC039C432BB4}"/>
                </c:ext>
              </c:extLst>
            </c:dLbl>
            <c:numFmt formatCode="0%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800" b="0" i="0" u="none" strike="noStrike">
                    <a:solidFill>
                      <a:srgbClr val="000000"/>
                    </a:solidFill>
                    <a:latin typeface="Arial"/>
                  </a:defRPr>
                </a:pPr>
                <a:endParaRPr lang="fr-FR"/>
              </a:p>
            </c:txPr>
            <c:showLegendKey val="0"/>
            <c:showVal val="0"/>
            <c:showCatName val="1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Sheet1!$A$2:$A$6</c:f>
              <c:strCache>
                <c:ptCount val="5"/>
                <c:pt idx="0">
                  <c:v>Clos</c:v>
                </c:pt>
                <c:pt idx="1">
                  <c:v>Vérifié</c:v>
                </c:pt>
                <c:pt idx="2">
                  <c:v>Complété</c:v>
                </c:pt>
                <c:pt idx="3">
                  <c:v>En cours</c:v>
                </c:pt>
                <c:pt idx="4">
                  <c:v>Ouvert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42</c:v>
                </c:pt>
                <c:pt idx="1">
                  <c:v>15</c:v>
                </c:pt>
                <c:pt idx="2">
                  <c:v>12</c:v>
                </c:pt>
                <c:pt idx="3">
                  <c:v>8</c:v>
                </c:pt>
                <c:pt idx="4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6F26-478C-BC07-EC039C432BB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50"/>
      </c:doughnutChart>
      <c:spPr>
        <a:noFill/>
        <a:ln>
          <a:noFill/>
        </a:ln>
        <a:effectLst/>
      </c:spPr>
    </c:plotArea>
    <c:legend>
      <c:legendPos val="b"/>
      <c:overlay val="0"/>
    </c:legend>
    <c:plotVisOnly val="1"/>
    <c:dispBlanksAs val="span"/>
    <c:showDLblsOverMax val="1"/>
  </c:chart>
  <c:spPr>
    <a:noFill/>
    <a:ln>
      <a:noFill/>
    </a:ln>
    <a:effectLst/>
  </c:sp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r-FR"/>
  <c:roundedCorners val="1"/>
  <c:style val="2"/>
  <c:chart>
    <c:title>
      <c:tx>
        <c:rich>
          <a:bodyPr/>
          <a:lstStyle/>
          <a:p>
            <a:pPr>
              <a:defRPr sz="1100" b="0" i="0" u="none" strike="noStrike">
                <a:solidFill>
                  <a:srgbClr val="000000"/>
                </a:solidFill>
                <a:latin typeface="Arial"/>
              </a:defRPr>
            </a:pPr>
            <a:r>
              <a:rPr sz="1100" b="0" i="0" u="none" strike="noStrike">
                <a:solidFill>
                  <a:srgbClr val="000000"/>
                </a:solidFill>
                <a:latin typeface="Arial"/>
              </a:rPr>
              <a:t>Évolution Cpk/Ppk mensuelle — Cardiostat® 2024 (APR)</a:t>
            </a:r>
          </a:p>
        </c:rich>
      </c:tx>
      <c:overlay val="0"/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Cpk Teneur</c:v>
                </c:pt>
              </c:strCache>
            </c:strRef>
          </c:tx>
          <c:spPr>
            <a:ln w="31750" cap="flat">
              <a:solidFill>
                <a:srgbClr val="2E5FA3"/>
              </a:solidFill>
              <a:prstDash val="solid"/>
              <a:round/>
            </a:ln>
            <a:effectLst/>
          </c:spPr>
          <c:marker>
            <c:symbol val="circle"/>
            <c:size val="6"/>
            <c:spPr>
              <a:solidFill>
                <a:srgbClr val="2E5FA3"/>
              </a:solidFill>
              <a:ln w="9525" cap="flat">
                <a:solidFill>
                  <a:srgbClr val="2E5FA3"/>
                </a:solidFill>
                <a:prstDash val="solid"/>
                <a:round/>
              </a:ln>
              <a:effectLst/>
            </c:spPr>
          </c:marker>
          <c:cat>
            <c:strRef>
              <c:f>Sheet1!$A$2:$A$13</c:f>
              <c:strCache>
                <c:ptCount val="12"/>
                <c:pt idx="0">
                  <c:v>Jan</c:v>
                </c:pt>
                <c:pt idx="1">
                  <c:v>Fév</c:v>
                </c:pt>
                <c:pt idx="2">
                  <c:v>Mar</c:v>
                </c:pt>
                <c:pt idx="3">
                  <c:v>Avr</c:v>
                </c:pt>
                <c:pt idx="4">
                  <c:v>Mai</c:v>
                </c:pt>
                <c:pt idx="5">
                  <c:v>Jun</c:v>
                </c:pt>
                <c:pt idx="6">
                  <c:v>Jul</c:v>
                </c:pt>
                <c:pt idx="7">
                  <c:v>Aoû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Déc</c:v>
                </c:pt>
              </c:strCache>
            </c:strRef>
          </c:cat>
          <c:val>
            <c:numRef>
              <c:f>Sheet1!$B$2:$B$13</c:f>
              <c:numCache>
                <c:formatCode>General</c:formatCode>
                <c:ptCount val="12"/>
                <c:pt idx="0">
                  <c:v>1.21</c:v>
                </c:pt>
                <c:pt idx="1">
                  <c:v>1.18</c:v>
                </c:pt>
                <c:pt idx="2">
                  <c:v>1.1499999999999999</c:v>
                </c:pt>
                <c:pt idx="3">
                  <c:v>1.32</c:v>
                </c:pt>
                <c:pt idx="4">
                  <c:v>1.38</c:v>
                </c:pt>
                <c:pt idx="5">
                  <c:v>1.25</c:v>
                </c:pt>
                <c:pt idx="6">
                  <c:v>1.19</c:v>
                </c:pt>
                <c:pt idx="7">
                  <c:v>1.41</c:v>
                </c:pt>
                <c:pt idx="8">
                  <c:v>1.45</c:v>
                </c:pt>
                <c:pt idx="9">
                  <c:v>1.48</c:v>
                </c:pt>
                <c:pt idx="10">
                  <c:v>1.51</c:v>
                </c:pt>
                <c:pt idx="11">
                  <c:v>1.54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0-AFAE-4FA6-8C97-786E6EDBBD5F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Ppk Impureté A</c:v>
                </c:pt>
              </c:strCache>
            </c:strRef>
          </c:tx>
          <c:spPr>
            <a:ln w="31750" cap="flat">
              <a:solidFill>
                <a:srgbClr val="1E8449"/>
              </a:solidFill>
              <a:prstDash val="solid"/>
              <a:round/>
            </a:ln>
            <a:effectLst/>
          </c:spPr>
          <c:marker>
            <c:symbol val="circle"/>
            <c:size val="6"/>
            <c:spPr>
              <a:solidFill>
                <a:srgbClr val="1E8449"/>
              </a:solidFill>
              <a:ln w="9525" cap="flat">
                <a:solidFill>
                  <a:srgbClr val="1E8449"/>
                </a:solidFill>
                <a:prstDash val="solid"/>
                <a:round/>
              </a:ln>
              <a:effectLst/>
            </c:spPr>
          </c:marker>
          <c:cat>
            <c:strRef>
              <c:f>Sheet1!$A$2:$A$13</c:f>
              <c:strCache>
                <c:ptCount val="12"/>
                <c:pt idx="0">
                  <c:v>Jan</c:v>
                </c:pt>
                <c:pt idx="1">
                  <c:v>Fév</c:v>
                </c:pt>
                <c:pt idx="2">
                  <c:v>Mar</c:v>
                </c:pt>
                <c:pt idx="3">
                  <c:v>Avr</c:v>
                </c:pt>
                <c:pt idx="4">
                  <c:v>Mai</c:v>
                </c:pt>
                <c:pt idx="5">
                  <c:v>Jun</c:v>
                </c:pt>
                <c:pt idx="6">
                  <c:v>Jul</c:v>
                </c:pt>
                <c:pt idx="7">
                  <c:v>Aoû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Déc</c:v>
                </c:pt>
              </c:strCache>
            </c:strRef>
          </c:cat>
          <c:val>
            <c:numRef>
              <c:f>Sheet1!$C$2:$C$13</c:f>
              <c:numCache>
                <c:formatCode>General</c:formatCode>
                <c:ptCount val="12"/>
                <c:pt idx="0">
                  <c:v>0.82</c:v>
                </c:pt>
                <c:pt idx="1">
                  <c:v>0.79</c:v>
                </c:pt>
                <c:pt idx="2">
                  <c:v>0.85</c:v>
                </c:pt>
                <c:pt idx="3">
                  <c:v>0.95</c:v>
                </c:pt>
                <c:pt idx="4">
                  <c:v>1.1000000000000001</c:v>
                </c:pt>
                <c:pt idx="5">
                  <c:v>1.18</c:v>
                </c:pt>
                <c:pt idx="6">
                  <c:v>1.25</c:v>
                </c:pt>
                <c:pt idx="7">
                  <c:v>1.35</c:v>
                </c:pt>
                <c:pt idx="8">
                  <c:v>1.42</c:v>
                </c:pt>
                <c:pt idx="9">
                  <c:v>1.48</c:v>
                </c:pt>
                <c:pt idx="10">
                  <c:v>1.51</c:v>
                </c:pt>
                <c:pt idx="11">
                  <c:v>1.54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1-AFAE-4FA6-8C97-786E6EDBBD5F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Cible 1,33</c:v>
                </c:pt>
              </c:strCache>
            </c:strRef>
          </c:tx>
          <c:spPr>
            <a:ln w="31750" cap="flat">
              <a:solidFill>
                <a:srgbClr val="FF6B6B"/>
              </a:solidFill>
              <a:prstDash val="solid"/>
              <a:round/>
            </a:ln>
            <a:effectLst/>
          </c:spPr>
          <c:marker>
            <c:symbol val="circle"/>
            <c:size val="6"/>
            <c:spPr>
              <a:solidFill>
                <a:srgbClr val="FF6B6B"/>
              </a:solidFill>
              <a:ln w="9525" cap="flat">
                <a:solidFill>
                  <a:srgbClr val="FF6B6B"/>
                </a:solidFill>
                <a:prstDash val="solid"/>
                <a:round/>
              </a:ln>
              <a:effectLst/>
            </c:spPr>
          </c:marker>
          <c:cat>
            <c:strRef>
              <c:f>Sheet1!$A$2:$A$13</c:f>
              <c:strCache>
                <c:ptCount val="12"/>
                <c:pt idx="0">
                  <c:v>Jan</c:v>
                </c:pt>
                <c:pt idx="1">
                  <c:v>Fév</c:v>
                </c:pt>
                <c:pt idx="2">
                  <c:v>Mar</c:v>
                </c:pt>
                <c:pt idx="3">
                  <c:v>Avr</c:v>
                </c:pt>
                <c:pt idx="4">
                  <c:v>Mai</c:v>
                </c:pt>
                <c:pt idx="5">
                  <c:v>Jun</c:v>
                </c:pt>
                <c:pt idx="6">
                  <c:v>Jul</c:v>
                </c:pt>
                <c:pt idx="7">
                  <c:v>Aoû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Déc</c:v>
                </c:pt>
              </c:strCache>
            </c:strRef>
          </c:cat>
          <c:val>
            <c:numRef>
              <c:f>Sheet1!$D$2:$D$13</c:f>
              <c:numCache>
                <c:formatCode>General</c:formatCode>
                <c:ptCount val="12"/>
                <c:pt idx="0">
                  <c:v>1.33</c:v>
                </c:pt>
                <c:pt idx="1">
                  <c:v>1.33</c:v>
                </c:pt>
                <c:pt idx="2">
                  <c:v>1.33</c:v>
                </c:pt>
                <c:pt idx="3">
                  <c:v>1.33</c:v>
                </c:pt>
                <c:pt idx="4">
                  <c:v>1.33</c:v>
                </c:pt>
                <c:pt idx="5">
                  <c:v>1.33</c:v>
                </c:pt>
                <c:pt idx="6">
                  <c:v>1.33</c:v>
                </c:pt>
                <c:pt idx="7">
                  <c:v>1.33</c:v>
                </c:pt>
                <c:pt idx="8">
                  <c:v>1.33</c:v>
                </c:pt>
                <c:pt idx="9">
                  <c:v>1.33</c:v>
                </c:pt>
                <c:pt idx="10">
                  <c:v>1.33</c:v>
                </c:pt>
                <c:pt idx="11">
                  <c:v>1.33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2-AFAE-4FA6-8C97-786E6EDBBD5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094734554"/>
        <c:axId val="2094734552"/>
      </c:lineChart>
      <c:catAx>
        <c:axId val="209473455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low"/>
        <c:spPr>
          <a:ln w="12700" cap="flat">
            <a:solidFill>
              <a:srgbClr val="888888"/>
            </a:solidFill>
            <a:prstDash val="solid"/>
            <a:round/>
          </a:ln>
        </c:spPr>
        <c:txPr>
          <a:bodyPr/>
          <a:lstStyle/>
          <a:p>
            <a:pPr>
              <a:defRPr sz="1200" b="0" i="0" u="none" strike="noStrike">
                <a:solidFill>
                  <a:srgbClr val="64748B"/>
                </a:solidFill>
                <a:latin typeface="Arial"/>
              </a:defRPr>
            </a:pPr>
            <a:endParaRPr lang="en-US"/>
          </a:p>
        </c:txPr>
        <c:crossAx val="2094734552"/>
        <c:crosses val="autoZero"/>
        <c:auto val="1"/>
        <c:lblAlgn val="ctr"/>
        <c:lblOffset val="100"/>
        <c:noMultiLvlLbl val="1"/>
      </c:catAx>
      <c:valAx>
        <c:axId val="2094734552"/>
        <c:scaling>
          <c:orientation val="minMax"/>
          <c:max val="1.8"/>
          <c:min val="0.5"/>
        </c:scaling>
        <c:delete val="0"/>
        <c:axPos val="l"/>
        <c:majorGridlines>
          <c:spPr>
            <a:ln w="6350" cap="flat">
              <a:solidFill>
                <a:srgbClr val="E2E8F0"/>
              </a:solidFill>
              <a:prstDash val="solid"/>
              <a:round/>
            </a:ln>
          </c:spPr>
        </c:majorGridlines>
        <c:numFmt formatCode="General" sourceLinked="0"/>
        <c:majorTickMark val="out"/>
        <c:minorTickMark val="none"/>
        <c:tickLblPos val="nextTo"/>
        <c:spPr>
          <a:ln w="12700" cap="flat">
            <a:solidFill>
              <a:srgbClr val="888888"/>
            </a:solidFill>
            <a:prstDash val="solid"/>
            <a:round/>
          </a:ln>
        </c:spPr>
        <c:txPr>
          <a:bodyPr/>
          <a:lstStyle/>
          <a:p>
            <a:pPr>
              <a:defRPr sz="1200" b="0" i="0" u="none" strike="noStrike">
                <a:solidFill>
                  <a:srgbClr val="64748B"/>
                </a:solidFill>
                <a:latin typeface="Arial"/>
              </a:defRPr>
            </a:pPr>
            <a:endParaRPr lang="en-US"/>
          </a:p>
        </c:txPr>
        <c:crossAx val="209473455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</c:legend>
    <c:plotVisOnly val="1"/>
    <c:dispBlanksAs val="span"/>
    <c:showDLblsOverMax val="1"/>
  </c:chart>
  <c:spPr>
    <a:solidFill>
      <a:srgbClr val="FFFFFF"/>
    </a:solidFill>
    <a:ln>
      <a:noFill/>
    </a:ln>
    <a:effectLst/>
  </c:sp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r-FR"/>
  <c:roundedCorners val="1"/>
  <c:style val="2"/>
  <c:chart>
    <c:title>
      <c:tx>
        <c:rich>
          <a:bodyPr/>
          <a:lstStyle/>
          <a:p>
            <a:pPr>
              <a:defRPr sz="1100" b="0" i="0" u="none" strike="noStrike">
                <a:solidFill>
                  <a:srgbClr val="000000"/>
                </a:solidFill>
                <a:latin typeface="Arial"/>
              </a:defRPr>
            </a:pPr>
            <a:r>
              <a:rPr sz="1100" b="0" i="0" u="none" strike="noStrike">
                <a:solidFill>
                  <a:srgbClr val="000000"/>
                </a:solidFill>
                <a:latin typeface="Arial"/>
              </a:rPr>
              <a:t>Lot 24 = OOS → CAPA mise en place → UCL recalculée : 0,19% → 0,15% à partir du lot 25</a:t>
            </a:r>
          </a:p>
        </c:rich>
      </c:tx>
      <c:overlay val="0"/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Données (Impureté A %)</c:v>
                </c:pt>
              </c:strCache>
            </c:strRef>
          </c:tx>
          <c:spPr>
            <a:ln w="25400" cap="flat">
              <a:solidFill>
                <a:srgbClr val="2E5FA3"/>
              </a:solidFill>
              <a:prstDash val="solid"/>
              <a:round/>
            </a:ln>
            <a:effectLst/>
          </c:spPr>
          <c:marker>
            <c:symbol val="circle"/>
            <c:size val="6"/>
            <c:spPr>
              <a:solidFill>
                <a:srgbClr val="2E5FA3"/>
              </a:solidFill>
              <a:ln w="9525" cap="flat">
                <a:solidFill>
                  <a:srgbClr val="2E5FA3"/>
                </a:solidFill>
                <a:prstDash val="solid"/>
                <a:round/>
              </a:ln>
              <a:effectLst/>
            </c:spPr>
          </c:marker>
          <c:cat>
            <c:strRef>
              <c:f>Sheet1!$A$2:$A$50</c:f>
              <c:strCache>
                <c:ptCount val="49"/>
                <c:pt idx="0">
                  <c:v>L1</c:v>
                </c:pt>
                <c:pt idx="1">
                  <c:v>L2</c:v>
                </c:pt>
                <c:pt idx="2">
                  <c:v>L3</c:v>
                </c:pt>
                <c:pt idx="3">
                  <c:v>L4</c:v>
                </c:pt>
                <c:pt idx="4">
                  <c:v>L5</c:v>
                </c:pt>
                <c:pt idx="5">
                  <c:v>L6</c:v>
                </c:pt>
                <c:pt idx="6">
                  <c:v>L7</c:v>
                </c:pt>
                <c:pt idx="7">
                  <c:v>L8</c:v>
                </c:pt>
                <c:pt idx="8">
                  <c:v>L9</c:v>
                </c:pt>
                <c:pt idx="9">
                  <c:v>L10</c:v>
                </c:pt>
                <c:pt idx="10">
                  <c:v>L11</c:v>
                </c:pt>
                <c:pt idx="11">
                  <c:v>L12</c:v>
                </c:pt>
                <c:pt idx="12">
                  <c:v>L13</c:v>
                </c:pt>
                <c:pt idx="13">
                  <c:v>L14</c:v>
                </c:pt>
                <c:pt idx="14">
                  <c:v>L15</c:v>
                </c:pt>
                <c:pt idx="15">
                  <c:v>L16</c:v>
                </c:pt>
                <c:pt idx="16">
                  <c:v>L17</c:v>
                </c:pt>
                <c:pt idx="17">
                  <c:v>L18</c:v>
                </c:pt>
                <c:pt idx="18">
                  <c:v>L19</c:v>
                </c:pt>
                <c:pt idx="19">
                  <c:v>L20</c:v>
                </c:pt>
                <c:pt idx="20">
                  <c:v>L21</c:v>
                </c:pt>
                <c:pt idx="21">
                  <c:v>L22</c:v>
                </c:pt>
                <c:pt idx="22">
                  <c:v>L23</c:v>
                </c:pt>
                <c:pt idx="23">
                  <c:v>L24</c:v>
                </c:pt>
                <c:pt idx="24">
                  <c:v>L25</c:v>
                </c:pt>
                <c:pt idx="25">
                  <c:v>L26</c:v>
                </c:pt>
                <c:pt idx="26">
                  <c:v>L27</c:v>
                </c:pt>
                <c:pt idx="27">
                  <c:v>L28</c:v>
                </c:pt>
                <c:pt idx="28">
                  <c:v>L29</c:v>
                </c:pt>
                <c:pt idx="29">
                  <c:v>L30</c:v>
                </c:pt>
                <c:pt idx="30">
                  <c:v>L31</c:v>
                </c:pt>
                <c:pt idx="31">
                  <c:v>L32</c:v>
                </c:pt>
                <c:pt idx="32">
                  <c:v>L33</c:v>
                </c:pt>
                <c:pt idx="33">
                  <c:v>L34</c:v>
                </c:pt>
                <c:pt idx="34">
                  <c:v>L35</c:v>
                </c:pt>
                <c:pt idx="35">
                  <c:v>L36</c:v>
                </c:pt>
                <c:pt idx="36">
                  <c:v>L37</c:v>
                </c:pt>
                <c:pt idx="37">
                  <c:v>L38</c:v>
                </c:pt>
                <c:pt idx="38">
                  <c:v>L39</c:v>
                </c:pt>
                <c:pt idx="39">
                  <c:v>L40</c:v>
                </c:pt>
                <c:pt idx="40">
                  <c:v>L41</c:v>
                </c:pt>
                <c:pt idx="41">
                  <c:v>L42</c:v>
                </c:pt>
                <c:pt idx="42">
                  <c:v>L43</c:v>
                </c:pt>
                <c:pt idx="43">
                  <c:v>L44</c:v>
                </c:pt>
                <c:pt idx="44">
                  <c:v>L45</c:v>
                </c:pt>
                <c:pt idx="45">
                  <c:v>L46</c:v>
                </c:pt>
                <c:pt idx="46">
                  <c:v>L47</c:v>
                </c:pt>
                <c:pt idx="47">
                  <c:v>L48</c:v>
                </c:pt>
                <c:pt idx="48">
                  <c:v>L49</c:v>
                </c:pt>
              </c:strCache>
            </c:strRef>
          </c:cat>
          <c:val>
            <c:numRef>
              <c:f>Sheet1!$B$2:$B$50</c:f>
              <c:numCache>
                <c:formatCode>General</c:formatCode>
                <c:ptCount val="49"/>
                <c:pt idx="0">
                  <c:v>0.13</c:v>
                </c:pt>
                <c:pt idx="1">
                  <c:v>0.11</c:v>
                </c:pt>
                <c:pt idx="2">
                  <c:v>0.14000000000000001</c:v>
                </c:pt>
                <c:pt idx="3">
                  <c:v>0.12</c:v>
                </c:pt>
                <c:pt idx="4">
                  <c:v>0.15</c:v>
                </c:pt>
                <c:pt idx="5">
                  <c:v>0.13</c:v>
                </c:pt>
                <c:pt idx="6">
                  <c:v>0.1</c:v>
                </c:pt>
                <c:pt idx="7">
                  <c:v>0.14000000000000001</c:v>
                </c:pt>
                <c:pt idx="8">
                  <c:v>0.12</c:v>
                </c:pt>
                <c:pt idx="9">
                  <c:v>0.11</c:v>
                </c:pt>
                <c:pt idx="10">
                  <c:v>0.13</c:v>
                </c:pt>
                <c:pt idx="11">
                  <c:v>0.12</c:v>
                </c:pt>
                <c:pt idx="12">
                  <c:v>0.14000000000000001</c:v>
                </c:pt>
                <c:pt idx="13">
                  <c:v>0.11</c:v>
                </c:pt>
                <c:pt idx="14">
                  <c:v>0.13</c:v>
                </c:pt>
                <c:pt idx="15">
                  <c:v>0.12</c:v>
                </c:pt>
                <c:pt idx="16">
                  <c:v>0.14000000000000001</c:v>
                </c:pt>
                <c:pt idx="17">
                  <c:v>0.13</c:v>
                </c:pt>
                <c:pt idx="18">
                  <c:v>0.11</c:v>
                </c:pt>
                <c:pt idx="19">
                  <c:v>0.13</c:v>
                </c:pt>
                <c:pt idx="20">
                  <c:v>0.12</c:v>
                </c:pt>
                <c:pt idx="21">
                  <c:v>0.14000000000000001</c:v>
                </c:pt>
                <c:pt idx="22">
                  <c:v>0.13</c:v>
                </c:pt>
                <c:pt idx="23">
                  <c:v>0.28000000000000003</c:v>
                </c:pt>
                <c:pt idx="24">
                  <c:v>0.11</c:v>
                </c:pt>
                <c:pt idx="25">
                  <c:v>0.1</c:v>
                </c:pt>
                <c:pt idx="26">
                  <c:v>0.12</c:v>
                </c:pt>
                <c:pt idx="27">
                  <c:v>0.11</c:v>
                </c:pt>
                <c:pt idx="28">
                  <c:v>0.1</c:v>
                </c:pt>
                <c:pt idx="29">
                  <c:v>0.12</c:v>
                </c:pt>
                <c:pt idx="30">
                  <c:v>0.11</c:v>
                </c:pt>
                <c:pt idx="31">
                  <c:v>0.1</c:v>
                </c:pt>
                <c:pt idx="32">
                  <c:v>0.11</c:v>
                </c:pt>
                <c:pt idx="33">
                  <c:v>0.12</c:v>
                </c:pt>
                <c:pt idx="34">
                  <c:v>0.1</c:v>
                </c:pt>
                <c:pt idx="35">
                  <c:v>0.11</c:v>
                </c:pt>
                <c:pt idx="36">
                  <c:v>0.12</c:v>
                </c:pt>
                <c:pt idx="37">
                  <c:v>0.1</c:v>
                </c:pt>
                <c:pt idx="38">
                  <c:v>0.11</c:v>
                </c:pt>
                <c:pt idx="39">
                  <c:v>0.12</c:v>
                </c:pt>
                <c:pt idx="40">
                  <c:v>0.11</c:v>
                </c:pt>
                <c:pt idx="41">
                  <c:v>0.1</c:v>
                </c:pt>
                <c:pt idx="42">
                  <c:v>0.11</c:v>
                </c:pt>
                <c:pt idx="43">
                  <c:v>0.12</c:v>
                </c:pt>
                <c:pt idx="44">
                  <c:v>0.1</c:v>
                </c:pt>
                <c:pt idx="45">
                  <c:v>0.11</c:v>
                </c:pt>
                <c:pt idx="46">
                  <c:v>0.12</c:v>
                </c:pt>
                <c:pt idx="47">
                  <c:v>0.11</c:v>
                </c:pt>
                <c:pt idx="48">
                  <c:v>0.1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DE94-4B07-A685-78938561E9EF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UCL Avant CAPA</c:v>
                </c:pt>
              </c:strCache>
            </c:strRef>
          </c:tx>
          <c:spPr>
            <a:ln w="25400" cap="flat">
              <a:solidFill>
                <a:srgbClr val="FF6B6B"/>
              </a:solidFill>
              <a:prstDash val="solid"/>
              <a:round/>
            </a:ln>
            <a:effectLst/>
          </c:spPr>
          <c:marker>
            <c:symbol val="circle"/>
            <c:size val="6"/>
            <c:spPr>
              <a:solidFill>
                <a:srgbClr val="FF6B6B"/>
              </a:solidFill>
              <a:ln w="9525" cap="flat">
                <a:solidFill>
                  <a:srgbClr val="FF6B6B"/>
                </a:solidFill>
                <a:prstDash val="solid"/>
                <a:round/>
              </a:ln>
              <a:effectLst/>
            </c:spPr>
          </c:marker>
          <c:cat>
            <c:strRef>
              <c:f>Sheet1!$A$2:$A$50</c:f>
              <c:strCache>
                <c:ptCount val="49"/>
                <c:pt idx="0">
                  <c:v>L1</c:v>
                </c:pt>
                <c:pt idx="1">
                  <c:v>L2</c:v>
                </c:pt>
                <c:pt idx="2">
                  <c:v>L3</c:v>
                </c:pt>
                <c:pt idx="3">
                  <c:v>L4</c:v>
                </c:pt>
                <c:pt idx="4">
                  <c:v>L5</c:v>
                </c:pt>
                <c:pt idx="5">
                  <c:v>L6</c:v>
                </c:pt>
                <c:pt idx="6">
                  <c:v>L7</c:v>
                </c:pt>
                <c:pt idx="7">
                  <c:v>L8</c:v>
                </c:pt>
                <c:pt idx="8">
                  <c:v>L9</c:v>
                </c:pt>
                <c:pt idx="9">
                  <c:v>L10</c:v>
                </c:pt>
                <c:pt idx="10">
                  <c:v>L11</c:v>
                </c:pt>
                <c:pt idx="11">
                  <c:v>L12</c:v>
                </c:pt>
                <c:pt idx="12">
                  <c:v>L13</c:v>
                </c:pt>
                <c:pt idx="13">
                  <c:v>L14</c:v>
                </c:pt>
                <c:pt idx="14">
                  <c:v>L15</c:v>
                </c:pt>
                <c:pt idx="15">
                  <c:v>L16</c:v>
                </c:pt>
                <c:pt idx="16">
                  <c:v>L17</c:v>
                </c:pt>
                <c:pt idx="17">
                  <c:v>L18</c:v>
                </c:pt>
                <c:pt idx="18">
                  <c:v>L19</c:v>
                </c:pt>
                <c:pt idx="19">
                  <c:v>L20</c:v>
                </c:pt>
                <c:pt idx="20">
                  <c:v>L21</c:v>
                </c:pt>
                <c:pt idx="21">
                  <c:v>L22</c:v>
                </c:pt>
                <c:pt idx="22">
                  <c:v>L23</c:v>
                </c:pt>
                <c:pt idx="23">
                  <c:v>L24</c:v>
                </c:pt>
                <c:pt idx="24">
                  <c:v>L25</c:v>
                </c:pt>
                <c:pt idx="25">
                  <c:v>L26</c:v>
                </c:pt>
                <c:pt idx="26">
                  <c:v>L27</c:v>
                </c:pt>
                <c:pt idx="27">
                  <c:v>L28</c:v>
                </c:pt>
                <c:pt idx="28">
                  <c:v>L29</c:v>
                </c:pt>
                <c:pt idx="29">
                  <c:v>L30</c:v>
                </c:pt>
                <c:pt idx="30">
                  <c:v>L31</c:v>
                </c:pt>
                <c:pt idx="31">
                  <c:v>L32</c:v>
                </c:pt>
                <c:pt idx="32">
                  <c:v>L33</c:v>
                </c:pt>
                <c:pt idx="33">
                  <c:v>L34</c:v>
                </c:pt>
                <c:pt idx="34">
                  <c:v>L35</c:v>
                </c:pt>
                <c:pt idx="35">
                  <c:v>L36</c:v>
                </c:pt>
                <c:pt idx="36">
                  <c:v>L37</c:v>
                </c:pt>
                <c:pt idx="37">
                  <c:v>L38</c:v>
                </c:pt>
                <c:pt idx="38">
                  <c:v>L39</c:v>
                </c:pt>
                <c:pt idx="39">
                  <c:v>L40</c:v>
                </c:pt>
                <c:pt idx="40">
                  <c:v>L41</c:v>
                </c:pt>
                <c:pt idx="41">
                  <c:v>L42</c:v>
                </c:pt>
                <c:pt idx="42">
                  <c:v>L43</c:v>
                </c:pt>
                <c:pt idx="43">
                  <c:v>L44</c:v>
                </c:pt>
                <c:pt idx="44">
                  <c:v>L45</c:v>
                </c:pt>
                <c:pt idx="45">
                  <c:v>L46</c:v>
                </c:pt>
                <c:pt idx="46">
                  <c:v>L47</c:v>
                </c:pt>
                <c:pt idx="47">
                  <c:v>L48</c:v>
                </c:pt>
                <c:pt idx="48">
                  <c:v>L49</c:v>
                </c:pt>
              </c:strCache>
            </c:strRef>
          </c:cat>
          <c:val>
            <c:numRef>
              <c:f>Sheet1!$C$2:$C$50</c:f>
              <c:numCache>
                <c:formatCode>General</c:formatCode>
                <c:ptCount val="49"/>
                <c:pt idx="0">
                  <c:v>0.19</c:v>
                </c:pt>
                <c:pt idx="1">
                  <c:v>0.19</c:v>
                </c:pt>
                <c:pt idx="2">
                  <c:v>0.19</c:v>
                </c:pt>
                <c:pt idx="3">
                  <c:v>0.19</c:v>
                </c:pt>
                <c:pt idx="4">
                  <c:v>0.19</c:v>
                </c:pt>
                <c:pt idx="5">
                  <c:v>0.19</c:v>
                </c:pt>
                <c:pt idx="6">
                  <c:v>0.19</c:v>
                </c:pt>
                <c:pt idx="7">
                  <c:v>0.19</c:v>
                </c:pt>
                <c:pt idx="8">
                  <c:v>0.19</c:v>
                </c:pt>
                <c:pt idx="9">
                  <c:v>0.19</c:v>
                </c:pt>
                <c:pt idx="10">
                  <c:v>0.19</c:v>
                </c:pt>
                <c:pt idx="11">
                  <c:v>0.19</c:v>
                </c:pt>
                <c:pt idx="12">
                  <c:v>0.19</c:v>
                </c:pt>
                <c:pt idx="13">
                  <c:v>0.19</c:v>
                </c:pt>
                <c:pt idx="14">
                  <c:v>0.19</c:v>
                </c:pt>
                <c:pt idx="15">
                  <c:v>0.19</c:v>
                </c:pt>
                <c:pt idx="16">
                  <c:v>0.19</c:v>
                </c:pt>
                <c:pt idx="17">
                  <c:v>0.19</c:v>
                </c:pt>
                <c:pt idx="18">
                  <c:v>0.19</c:v>
                </c:pt>
                <c:pt idx="19">
                  <c:v>0.19</c:v>
                </c:pt>
                <c:pt idx="20">
                  <c:v>0.19</c:v>
                </c:pt>
                <c:pt idx="21">
                  <c:v>0.19</c:v>
                </c:pt>
                <c:pt idx="22">
                  <c:v>0.19</c:v>
                </c:pt>
                <c:pt idx="23">
                  <c:v>0.19</c:v>
                </c:pt>
                <c:pt idx="24">
                  <c:v>0.19</c:v>
                </c:pt>
                <c:pt idx="25">
                  <c:v>0.19</c:v>
                </c:pt>
                <c:pt idx="26">
                  <c:v>0.19</c:v>
                </c:pt>
                <c:pt idx="27">
                  <c:v>0.19</c:v>
                </c:pt>
                <c:pt idx="28">
                  <c:v>0.19</c:v>
                </c:pt>
                <c:pt idx="29">
                  <c:v>0.19</c:v>
                </c:pt>
                <c:pt idx="30">
                  <c:v>0.19</c:v>
                </c:pt>
                <c:pt idx="31">
                  <c:v>0.19</c:v>
                </c:pt>
                <c:pt idx="32">
                  <c:v>0.19</c:v>
                </c:pt>
                <c:pt idx="33">
                  <c:v>0.19</c:v>
                </c:pt>
                <c:pt idx="34">
                  <c:v>0.19</c:v>
                </c:pt>
                <c:pt idx="35">
                  <c:v>0.19</c:v>
                </c:pt>
                <c:pt idx="36">
                  <c:v>0.19</c:v>
                </c:pt>
                <c:pt idx="37">
                  <c:v>0.19</c:v>
                </c:pt>
                <c:pt idx="38">
                  <c:v>0.19</c:v>
                </c:pt>
                <c:pt idx="39">
                  <c:v>0.19</c:v>
                </c:pt>
                <c:pt idx="40">
                  <c:v>0.19</c:v>
                </c:pt>
                <c:pt idx="41">
                  <c:v>0.19</c:v>
                </c:pt>
                <c:pt idx="42">
                  <c:v>0.19</c:v>
                </c:pt>
                <c:pt idx="43">
                  <c:v>0.19</c:v>
                </c:pt>
                <c:pt idx="44">
                  <c:v>0.19</c:v>
                </c:pt>
                <c:pt idx="45">
                  <c:v>0.19</c:v>
                </c:pt>
                <c:pt idx="46">
                  <c:v>0.19</c:v>
                </c:pt>
                <c:pt idx="47">
                  <c:v>0.19</c:v>
                </c:pt>
                <c:pt idx="48">
                  <c:v>0.19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DE94-4B07-A685-78938561E9EF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UCL Après CAPA</c:v>
                </c:pt>
              </c:strCache>
            </c:strRef>
          </c:tx>
          <c:spPr>
            <a:ln w="25400" cap="flat">
              <a:solidFill>
                <a:srgbClr val="1E8449"/>
              </a:solidFill>
              <a:prstDash val="solid"/>
              <a:round/>
            </a:ln>
            <a:effectLst/>
          </c:spPr>
          <c:marker>
            <c:symbol val="circle"/>
            <c:size val="6"/>
            <c:spPr>
              <a:solidFill>
                <a:srgbClr val="1E8449"/>
              </a:solidFill>
              <a:ln w="9525" cap="flat">
                <a:solidFill>
                  <a:srgbClr val="1E8449"/>
                </a:solidFill>
                <a:prstDash val="solid"/>
                <a:round/>
              </a:ln>
              <a:effectLst/>
            </c:spPr>
          </c:marker>
          <c:cat>
            <c:strRef>
              <c:f>Sheet1!$A$2:$A$50</c:f>
              <c:strCache>
                <c:ptCount val="49"/>
                <c:pt idx="0">
                  <c:v>L1</c:v>
                </c:pt>
                <c:pt idx="1">
                  <c:v>L2</c:v>
                </c:pt>
                <c:pt idx="2">
                  <c:v>L3</c:v>
                </c:pt>
                <c:pt idx="3">
                  <c:v>L4</c:v>
                </c:pt>
                <c:pt idx="4">
                  <c:v>L5</c:v>
                </c:pt>
                <c:pt idx="5">
                  <c:v>L6</c:v>
                </c:pt>
                <c:pt idx="6">
                  <c:v>L7</c:v>
                </c:pt>
                <c:pt idx="7">
                  <c:v>L8</c:v>
                </c:pt>
                <c:pt idx="8">
                  <c:v>L9</c:v>
                </c:pt>
                <c:pt idx="9">
                  <c:v>L10</c:v>
                </c:pt>
                <c:pt idx="10">
                  <c:v>L11</c:v>
                </c:pt>
                <c:pt idx="11">
                  <c:v>L12</c:v>
                </c:pt>
                <c:pt idx="12">
                  <c:v>L13</c:v>
                </c:pt>
                <c:pt idx="13">
                  <c:v>L14</c:v>
                </c:pt>
                <c:pt idx="14">
                  <c:v>L15</c:v>
                </c:pt>
                <c:pt idx="15">
                  <c:v>L16</c:v>
                </c:pt>
                <c:pt idx="16">
                  <c:v>L17</c:v>
                </c:pt>
                <c:pt idx="17">
                  <c:v>L18</c:v>
                </c:pt>
                <c:pt idx="18">
                  <c:v>L19</c:v>
                </c:pt>
                <c:pt idx="19">
                  <c:v>L20</c:v>
                </c:pt>
                <c:pt idx="20">
                  <c:v>L21</c:v>
                </c:pt>
                <c:pt idx="21">
                  <c:v>L22</c:v>
                </c:pt>
                <c:pt idx="22">
                  <c:v>L23</c:v>
                </c:pt>
                <c:pt idx="23">
                  <c:v>L24</c:v>
                </c:pt>
                <c:pt idx="24">
                  <c:v>L25</c:v>
                </c:pt>
                <c:pt idx="25">
                  <c:v>L26</c:v>
                </c:pt>
                <c:pt idx="26">
                  <c:v>L27</c:v>
                </c:pt>
                <c:pt idx="27">
                  <c:v>L28</c:v>
                </c:pt>
                <c:pt idx="28">
                  <c:v>L29</c:v>
                </c:pt>
                <c:pt idx="29">
                  <c:v>L30</c:v>
                </c:pt>
                <c:pt idx="30">
                  <c:v>L31</c:v>
                </c:pt>
                <c:pt idx="31">
                  <c:v>L32</c:v>
                </c:pt>
                <c:pt idx="32">
                  <c:v>L33</c:v>
                </c:pt>
                <c:pt idx="33">
                  <c:v>L34</c:v>
                </c:pt>
                <c:pt idx="34">
                  <c:v>L35</c:v>
                </c:pt>
                <c:pt idx="35">
                  <c:v>L36</c:v>
                </c:pt>
                <c:pt idx="36">
                  <c:v>L37</c:v>
                </c:pt>
                <c:pt idx="37">
                  <c:v>L38</c:v>
                </c:pt>
                <c:pt idx="38">
                  <c:v>L39</c:v>
                </c:pt>
                <c:pt idx="39">
                  <c:v>L40</c:v>
                </c:pt>
                <c:pt idx="40">
                  <c:v>L41</c:v>
                </c:pt>
                <c:pt idx="41">
                  <c:v>L42</c:v>
                </c:pt>
                <c:pt idx="42">
                  <c:v>L43</c:v>
                </c:pt>
                <c:pt idx="43">
                  <c:v>L44</c:v>
                </c:pt>
                <c:pt idx="44">
                  <c:v>L45</c:v>
                </c:pt>
                <c:pt idx="45">
                  <c:v>L46</c:v>
                </c:pt>
                <c:pt idx="46">
                  <c:v>L47</c:v>
                </c:pt>
                <c:pt idx="47">
                  <c:v>L48</c:v>
                </c:pt>
                <c:pt idx="48">
                  <c:v>L49</c:v>
                </c:pt>
              </c:strCache>
            </c:strRef>
          </c:cat>
          <c:val>
            <c:numRef>
              <c:f>Sheet1!$D$2:$D$50</c:f>
              <c:numCache>
                <c:formatCode>General</c:formatCode>
                <c:ptCount val="49"/>
                <c:pt idx="0">
                  <c:v>0.19</c:v>
                </c:pt>
                <c:pt idx="1">
                  <c:v>0.19</c:v>
                </c:pt>
                <c:pt idx="2">
                  <c:v>0.19</c:v>
                </c:pt>
                <c:pt idx="3">
                  <c:v>0.19</c:v>
                </c:pt>
                <c:pt idx="4">
                  <c:v>0.19</c:v>
                </c:pt>
                <c:pt idx="5">
                  <c:v>0.19</c:v>
                </c:pt>
                <c:pt idx="6">
                  <c:v>0.19</c:v>
                </c:pt>
                <c:pt idx="7">
                  <c:v>0.19</c:v>
                </c:pt>
                <c:pt idx="8">
                  <c:v>0.19</c:v>
                </c:pt>
                <c:pt idx="9">
                  <c:v>0.19</c:v>
                </c:pt>
                <c:pt idx="10">
                  <c:v>0.19</c:v>
                </c:pt>
                <c:pt idx="11">
                  <c:v>0.19</c:v>
                </c:pt>
                <c:pt idx="12">
                  <c:v>0.19</c:v>
                </c:pt>
                <c:pt idx="13">
                  <c:v>0.19</c:v>
                </c:pt>
                <c:pt idx="14">
                  <c:v>0.19</c:v>
                </c:pt>
                <c:pt idx="15">
                  <c:v>0.19</c:v>
                </c:pt>
                <c:pt idx="16">
                  <c:v>0.19</c:v>
                </c:pt>
                <c:pt idx="17">
                  <c:v>0.19</c:v>
                </c:pt>
                <c:pt idx="18">
                  <c:v>0.19</c:v>
                </c:pt>
                <c:pt idx="19">
                  <c:v>0.19</c:v>
                </c:pt>
                <c:pt idx="20">
                  <c:v>0.19</c:v>
                </c:pt>
                <c:pt idx="21">
                  <c:v>0.19</c:v>
                </c:pt>
                <c:pt idx="22">
                  <c:v>0.19</c:v>
                </c:pt>
                <c:pt idx="23">
                  <c:v>0.19</c:v>
                </c:pt>
                <c:pt idx="24">
                  <c:v>0.15</c:v>
                </c:pt>
                <c:pt idx="25">
                  <c:v>0.15</c:v>
                </c:pt>
                <c:pt idx="26">
                  <c:v>0.15</c:v>
                </c:pt>
                <c:pt idx="27">
                  <c:v>0.15</c:v>
                </c:pt>
                <c:pt idx="28">
                  <c:v>0.15</c:v>
                </c:pt>
                <c:pt idx="29">
                  <c:v>0.15</c:v>
                </c:pt>
                <c:pt idx="30">
                  <c:v>0.15</c:v>
                </c:pt>
                <c:pt idx="31">
                  <c:v>0.15</c:v>
                </c:pt>
                <c:pt idx="32">
                  <c:v>0.15</c:v>
                </c:pt>
                <c:pt idx="33">
                  <c:v>0.15</c:v>
                </c:pt>
                <c:pt idx="34">
                  <c:v>0.15</c:v>
                </c:pt>
                <c:pt idx="35">
                  <c:v>0.15</c:v>
                </c:pt>
                <c:pt idx="36">
                  <c:v>0.15</c:v>
                </c:pt>
                <c:pt idx="37">
                  <c:v>0.15</c:v>
                </c:pt>
                <c:pt idx="38">
                  <c:v>0.15</c:v>
                </c:pt>
                <c:pt idx="39">
                  <c:v>0.15</c:v>
                </c:pt>
                <c:pt idx="40">
                  <c:v>0.15</c:v>
                </c:pt>
                <c:pt idx="41">
                  <c:v>0.15</c:v>
                </c:pt>
                <c:pt idx="42">
                  <c:v>0.15</c:v>
                </c:pt>
                <c:pt idx="43">
                  <c:v>0.15</c:v>
                </c:pt>
                <c:pt idx="44">
                  <c:v>0.15</c:v>
                </c:pt>
                <c:pt idx="45">
                  <c:v>0.15</c:v>
                </c:pt>
                <c:pt idx="46">
                  <c:v>0.15</c:v>
                </c:pt>
                <c:pt idx="47">
                  <c:v>0.15</c:v>
                </c:pt>
                <c:pt idx="48">
                  <c:v>0.15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DE94-4B07-A685-78938561E9E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094734554"/>
        <c:axId val="2094734552"/>
      </c:lineChart>
      <c:catAx>
        <c:axId val="209473455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low"/>
        <c:spPr>
          <a:ln w="12700" cap="flat">
            <a:solidFill>
              <a:srgbClr val="888888"/>
            </a:solidFill>
            <a:prstDash val="solid"/>
            <a:round/>
          </a:ln>
        </c:spPr>
        <c:txPr>
          <a:bodyPr/>
          <a:lstStyle/>
          <a:p>
            <a:pPr>
              <a:defRPr sz="1200" b="0" i="0" u="none" strike="noStrike">
                <a:solidFill>
                  <a:srgbClr val="64748B"/>
                </a:solidFill>
                <a:latin typeface="Arial"/>
              </a:defRPr>
            </a:pPr>
            <a:endParaRPr lang="en-US"/>
          </a:p>
        </c:txPr>
        <c:crossAx val="2094734552"/>
        <c:crosses val="autoZero"/>
        <c:auto val="1"/>
        <c:lblAlgn val="ctr"/>
        <c:lblOffset val="100"/>
        <c:noMultiLvlLbl val="1"/>
      </c:catAx>
      <c:valAx>
        <c:axId val="2094734552"/>
        <c:scaling>
          <c:orientation val="minMax"/>
          <c:max val="0.32"/>
          <c:min val="0.05"/>
        </c:scaling>
        <c:delete val="0"/>
        <c:axPos val="l"/>
        <c:majorGridlines>
          <c:spPr>
            <a:ln w="6350" cap="flat">
              <a:solidFill>
                <a:srgbClr val="E2E8F0"/>
              </a:solidFill>
              <a:prstDash val="solid"/>
              <a:round/>
            </a:ln>
          </c:spPr>
        </c:majorGridlines>
        <c:numFmt formatCode="General" sourceLinked="0"/>
        <c:majorTickMark val="out"/>
        <c:minorTickMark val="none"/>
        <c:tickLblPos val="nextTo"/>
        <c:spPr>
          <a:ln w="12700" cap="flat">
            <a:solidFill>
              <a:srgbClr val="888888"/>
            </a:solidFill>
            <a:prstDash val="solid"/>
            <a:round/>
          </a:ln>
        </c:spPr>
        <c:txPr>
          <a:bodyPr/>
          <a:lstStyle/>
          <a:p>
            <a:pPr>
              <a:defRPr sz="1200" b="0" i="0" u="none" strike="noStrike">
                <a:solidFill>
                  <a:srgbClr val="64748B"/>
                </a:solidFill>
                <a:latin typeface="Arial"/>
              </a:defRPr>
            </a:pPr>
            <a:endParaRPr lang="en-US"/>
          </a:p>
        </c:txPr>
        <c:crossAx val="209473455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</c:legend>
    <c:plotVisOnly val="1"/>
    <c:dispBlanksAs val="span"/>
    <c:showDLblsOverMax val="1"/>
  </c:chart>
  <c:spPr>
    <a:solidFill>
      <a:srgbClr val="FFFFFF"/>
    </a:solidFill>
    <a:ln>
      <a:noFill/>
    </a:ln>
    <a:effectLst/>
  </c:sp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929021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chart" Target="../charts/char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4" Type="http://schemas.openxmlformats.org/officeDocument/2006/relationships/chart" Target="../charts/char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0F1F3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2743200" cy="5143500"/>
          </a:xfrm>
          <a:prstGeom prst="rect">
            <a:avLst/>
          </a:prstGeom>
          <a:solidFill>
            <a:srgbClr val="1B3A6B"/>
          </a:solidFill>
          <a:ln w="12700">
            <a:solidFill>
              <a:srgbClr val="1B3A6B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" name="Shape 1"/>
          <p:cNvSpPr/>
          <p:nvPr/>
        </p:nvSpPr>
        <p:spPr>
          <a:xfrm>
            <a:off x="2743200" y="0"/>
            <a:ext cx="54864" cy="5143500"/>
          </a:xfrm>
          <a:prstGeom prst="rect">
            <a:avLst/>
          </a:prstGeom>
          <a:solidFill>
            <a:srgbClr val="D4870A"/>
          </a:solidFill>
          <a:ln w="12700">
            <a:solidFill>
              <a:srgbClr val="D4870A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4" name="Text 2"/>
          <p:cNvSpPr/>
          <p:nvPr/>
        </p:nvSpPr>
        <p:spPr>
          <a:xfrm>
            <a:off x="2926080" y="822960"/>
            <a:ext cx="603504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400" b="1" kern="0" spc="500" dirty="0">
                <a:solidFill>
                  <a:srgbClr val="D4870A"/>
                </a:solidFill>
              </a:rPr>
              <a:t>CHAPITRE 4</a:t>
            </a:r>
            <a:endParaRPr lang="en-US" sz="1400" dirty="0"/>
          </a:p>
        </p:txBody>
      </p:sp>
      <p:sp>
        <p:nvSpPr>
          <p:cNvPr id="5" name="Text 3"/>
          <p:cNvSpPr/>
          <p:nvPr/>
        </p:nvSpPr>
        <p:spPr>
          <a:xfrm>
            <a:off x="2926080" y="1261872"/>
            <a:ext cx="5943600" cy="1554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10000"/>
              </a:lnSpc>
              <a:buNone/>
            </a:pPr>
            <a:r>
              <a:rPr lang="en-US" sz="3800" b="1" dirty="0">
                <a:solidFill>
                  <a:srgbClr val="FFFFFF"/>
                </a:solidFill>
              </a:rPr>
              <a:t>Plans d'Actions</a:t>
            </a:r>
            <a:endParaRPr lang="en-US" sz="3800" dirty="0"/>
          </a:p>
          <a:p>
            <a:pPr marL="0" indent="0">
              <a:lnSpc>
                <a:spcPct val="110000"/>
              </a:lnSpc>
              <a:buNone/>
            </a:pPr>
            <a:r>
              <a:rPr lang="en-US" sz="3800" b="1" dirty="0">
                <a:solidFill>
                  <a:srgbClr val="FFFFFF"/>
                </a:solidFill>
              </a:rPr>
              <a:t>et Suivi</a:t>
            </a:r>
            <a:endParaRPr lang="en-US" sz="3800" dirty="0"/>
          </a:p>
        </p:txBody>
      </p:sp>
      <p:sp>
        <p:nvSpPr>
          <p:cNvPr id="6" name="Text 4"/>
          <p:cNvSpPr/>
          <p:nvPr/>
        </p:nvSpPr>
        <p:spPr>
          <a:xfrm>
            <a:off x="2926080" y="2834640"/>
            <a:ext cx="585216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50" i="1" dirty="0">
                <a:solidFill>
                  <a:srgbClr val="AABBDD"/>
                </a:solidFill>
              </a:rPr>
              <a:t>ALCOA+ · KPI Dashboard · APR/PQR · Tendances MSP · Surveillance continue</a:t>
            </a:r>
            <a:endParaRPr lang="en-US" sz="1250" dirty="0"/>
          </a:p>
        </p:txBody>
      </p:sp>
      <p:sp>
        <p:nvSpPr>
          <p:cNvPr id="7" name="Text 5"/>
          <p:cNvSpPr/>
          <p:nvPr/>
        </p:nvSpPr>
        <p:spPr>
          <a:xfrm>
            <a:off x="2926080" y="3840480"/>
            <a:ext cx="5852160" cy="7315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50000"/>
              </a:lnSpc>
              <a:buNone/>
            </a:pPr>
            <a:r>
              <a:rPr lang="en-US" sz="1100" dirty="0">
                <a:solidFill>
                  <a:srgbClr val="7799CC"/>
                </a:solidFill>
              </a:rPr>
              <a:t>OOS, OOT &amp; CAPA en Industrie Pharmaceutique</a:t>
            </a:r>
            <a:endParaRPr lang="en-US" sz="1100" dirty="0"/>
          </a:p>
          <a:p>
            <a:pPr marL="0" indent="0">
              <a:lnSpc>
                <a:spcPct val="150000"/>
              </a:lnSpc>
              <a:buNone/>
            </a:pPr>
            <a:r>
              <a:rPr lang="en-US" sz="1100" dirty="0">
                <a:solidFill>
                  <a:srgbClr val="7799CC"/>
                </a:solidFill>
              </a:rPr>
              <a:t>Rachid BERKANI — Expert Qualité &amp; Statistiques</a:t>
            </a:r>
            <a:endParaRPr lang="en-US" sz="1100" dirty="0"/>
          </a:p>
        </p:txBody>
      </p:sp>
      <p:sp>
        <p:nvSpPr>
          <p:cNvPr id="8" name="Text 6"/>
          <p:cNvSpPr/>
          <p:nvPr/>
        </p:nvSpPr>
        <p:spPr>
          <a:xfrm>
            <a:off x="182880" y="1463040"/>
            <a:ext cx="2377440" cy="1371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lnSpc>
                <a:spcPct val="180000"/>
              </a:lnSpc>
              <a:buNone/>
            </a:pPr>
            <a:r>
              <a:rPr lang="en-US" sz="1700" b="1" dirty="0">
                <a:solidFill>
                  <a:srgbClr val="D6E4F0"/>
                </a:solidFill>
              </a:rPr>
              <a:t>FDA · EMA</a:t>
            </a:r>
            <a:endParaRPr lang="en-US" sz="1700" dirty="0"/>
          </a:p>
          <a:p>
            <a:pPr marL="0" indent="0" algn="ctr">
              <a:lnSpc>
                <a:spcPct val="180000"/>
              </a:lnSpc>
              <a:buNone/>
            </a:pPr>
            <a:r>
              <a:rPr lang="en-US" sz="1700" b="1" dirty="0">
                <a:solidFill>
                  <a:srgbClr val="D6E4F0"/>
                </a:solidFill>
              </a:rPr>
              <a:t>ICH Q10</a:t>
            </a:r>
            <a:endParaRPr lang="en-US" sz="1700" dirty="0"/>
          </a:p>
          <a:p>
            <a:pPr marL="0" indent="0" algn="ctr">
              <a:lnSpc>
                <a:spcPct val="180000"/>
              </a:lnSpc>
              <a:buNone/>
            </a:pPr>
            <a:r>
              <a:rPr lang="en-US" sz="1700" b="1" dirty="0">
                <a:solidFill>
                  <a:srgbClr val="D6E4F0"/>
                </a:solidFill>
              </a:rPr>
              <a:t>21 CFR 211</a:t>
            </a:r>
            <a:endParaRPr lang="en-US" sz="1700" dirty="0"/>
          </a:p>
        </p:txBody>
      </p:sp>
      <p:sp>
        <p:nvSpPr>
          <p:cNvPr id="9" name="Text 7"/>
          <p:cNvSpPr/>
          <p:nvPr/>
        </p:nvSpPr>
        <p:spPr>
          <a:xfrm>
            <a:off x="8046720" y="4855464"/>
            <a:ext cx="914400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900" dirty="0">
                <a:solidFill>
                  <a:srgbClr val="64748B"/>
                </a:solidFill>
              </a:rPr>
              <a:t>1 / 18</a:t>
            </a:r>
            <a:endParaRPr lang="en-US" sz="9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">
    <p:bg>
      <p:bgPr>
        <a:solidFill>
          <a:srgbClr val="F4F6F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475488"/>
          </a:xfrm>
          <a:prstGeom prst="rect">
            <a:avLst/>
          </a:prstGeom>
          <a:solidFill>
            <a:srgbClr val="D4870A"/>
          </a:solidFill>
          <a:ln w="12700">
            <a:solidFill>
              <a:srgbClr val="D4870A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" name="Text 1"/>
          <p:cNvSpPr/>
          <p:nvPr/>
        </p:nvSpPr>
        <p:spPr>
          <a:xfrm>
            <a:off x="274320" y="0"/>
            <a:ext cx="8595360" cy="4754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50" b="1" dirty="0">
                <a:solidFill>
                  <a:srgbClr val="FFFFFF"/>
                </a:solidFill>
              </a:rPr>
              <a:t>4.4 — Limites MSP Recalculées Post-OOS : Pourquoi et Quand ?</a:t>
            </a:r>
            <a:endParaRPr lang="en-US" sz="1250" dirty="0"/>
          </a:p>
        </p:txBody>
      </p:sp>
      <p:sp>
        <p:nvSpPr>
          <p:cNvPr id="4" name="Text 2"/>
          <p:cNvSpPr/>
          <p:nvPr/>
        </p:nvSpPr>
        <p:spPr>
          <a:xfrm>
            <a:off x="274320" y="594360"/>
            <a:ext cx="3657600" cy="34747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300" b="1" dirty="0">
                <a:solidFill>
                  <a:srgbClr val="D4870A"/>
                </a:solidFill>
              </a:rPr>
              <a:t>Principe fondamental :</a:t>
            </a:r>
            <a:endParaRPr lang="en-US" sz="1300" dirty="0"/>
          </a:p>
        </p:txBody>
      </p:sp>
      <p:sp>
        <p:nvSpPr>
          <p:cNvPr id="5" name="Text 3"/>
          <p:cNvSpPr/>
          <p:nvPr/>
        </p:nvSpPr>
        <p:spPr>
          <a:xfrm>
            <a:off x="274320" y="914400"/>
            <a:ext cx="8595360" cy="43891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50" i="1" dirty="0">
                <a:solidFill>
                  <a:srgbClr val="0F1F3D"/>
                </a:solidFill>
              </a:rPr>
              <a:t>Les limites de contrôle doivent refléter la performance ACTUELLE du procédé — pas sa performance historique.</a:t>
            </a:r>
            <a:endParaRPr lang="en-US" sz="1250" dirty="0"/>
          </a:p>
        </p:txBody>
      </p:sp>
      <p:sp>
        <p:nvSpPr>
          <p:cNvPr id="6" name="Shape 4"/>
          <p:cNvSpPr/>
          <p:nvPr/>
        </p:nvSpPr>
        <p:spPr>
          <a:xfrm>
            <a:off x="274320" y="1481328"/>
            <a:ext cx="2057400" cy="2743200"/>
          </a:xfrm>
          <a:prstGeom prst="rect">
            <a:avLst/>
          </a:prstGeom>
          <a:solidFill>
            <a:srgbClr val="FFFFFF"/>
          </a:solidFill>
          <a:ln w="25400">
            <a:solidFill>
              <a:srgbClr val="C0392B"/>
            </a:solidFill>
            <a:prstDash val="solid"/>
          </a:ln>
          <a:effectLst>
            <a:outerShdw blurRad="101600" dist="38100" dir="8100000" algn="bl" rotWithShape="0">
              <a:srgbClr val="000000">
                <a:alpha val="12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7" name="Shape 5"/>
          <p:cNvSpPr/>
          <p:nvPr/>
        </p:nvSpPr>
        <p:spPr>
          <a:xfrm>
            <a:off x="960120" y="1572768"/>
            <a:ext cx="685800" cy="685800"/>
          </a:xfrm>
          <a:prstGeom prst="ellipse">
            <a:avLst/>
          </a:prstGeom>
          <a:solidFill>
            <a:srgbClr val="C0392B"/>
          </a:solidFill>
          <a:ln w="12700">
            <a:solidFill>
              <a:srgbClr val="C0392B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8" name="Text 6"/>
          <p:cNvSpPr/>
          <p:nvPr/>
        </p:nvSpPr>
        <p:spPr>
          <a:xfrm>
            <a:off x="960120" y="1572768"/>
            <a:ext cx="685800" cy="6858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2200" b="1" dirty="0">
                <a:solidFill>
                  <a:srgbClr val="FFFFFF"/>
                </a:solidFill>
              </a:rPr>
              <a:t>1</a:t>
            </a:r>
            <a:endParaRPr lang="en-US" sz="2200" dirty="0"/>
          </a:p>
        </p:txBody>
      </p:sp>
      <p:sp>
        <p:nvSpPr>
          <p:cNvPr id="9" name="Text 7"/>
          <p:cNvSpPr/>
          <p:nvPr/>
        </p:nvSpPr>
        <p:spPr>
          <a:xfrm>
            <a:off x="365760" y="2304288"/>
            <a:ext cx="1874520" cy="502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lnSpc>
                <a:spcPct val="120000"/>
              </a:lnSpc>
              <a:buNone/>
            </a:pPr>
            <a:r>
              <a:rPr lang="en-US" sz="1150" b="1" dirty="0">
                <a:solidFill>
                  <a:srgbClr val="C0392B"/>
                </a:solidFill>
              </a:rPr>
              <a:t>OOS confirmé — cause procédé</a:t>
            </a:r>
            <a:endParaRPr lang="en-US" sz="1150" dirty="0"/>
          </a:p>
        </p:txBody>
      </p:sp>
      <p:sp>
        <p:nvSpPr>
          <p:cNvPr id="10" name="Text 8"/>
          <p:cNvSpPr/>
          <p:nvPr/>
        </p:nvSpPr>
        <p:spPr>
          <a:xfrm>
            <a:off x="365760" y="2834640"/>
            <a:ext cx="1874520" cy="12984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40000"/>
              </a:lnSpc>
              <a:buNone/>
            </a:pPr>
            <a:r>
              <a:rPr lang="en-US" sz="1050" dirty="0">
                <a:solidFill>
                  <a:srgbClr val="0F1F3D"/>
                </a:solidFill>
              </a:rPr>
              <a:t>Phase 2 concluante → CAPA procédé</a:t>
            </a:r>
            <a:endParaRPr lang="en-US" sz="1050" dirty="0"/>
          </a:p>
          <a:p>
            <a:pPr marL="0" indent="0">
              <a:lnSpc>
                <a:spcPct val="140000"/>
              </a:lnSpc>
              <a:buNone/>
            </a:pPr>
            <a:r>
              <a:rPr lang="en-US" sz="1050" dirty="0">
                <a:solidFill>
                  <a:srgbClr val="0F1F3D"/>
                </a:solidFill>
              </a:rPr>
              <a:t>→ Recalcul après vérification efficacité</a:t>
            </a:r>
            <a:endParaRPr lang="en-US" sz="1050" dirty="0"/>
          </a:p>
        </p:txBody>
      </p:sp>
      <p:sp>
        <p:nvSpPr>
          <p:cNvPr id="11" name="Shape 9"/>
          <p:cNvSpPr/>
          <p:nvPr/>
        </p:nvSpPr>
        <p:spPr>
          <a:xfrm>
            <a:off x="2468880" y="1481328"/>
            <a:ext cx="2057400" cy="2743200"/>
          </a:xfrm>
          <a:prstGeom prst="rect">
            <a:avLst/>
          </a:prstGeom>
          <a:solidFill>
            <a:srgbClr val="FFFFFF"/>
          </a:solidFill>
          <a:ln w="25400">
            <a:solidFill>
              <a:srgbClr val="D4870A"/>
            </a:solidFill>
            <a:prstDash val="solid"/>
          </a:ln>
          <a:effectLst>
            <a:outerShdw blurRad="101600" dist="38100" dir="8100000" algn="bl" rotWithShape="0">
              <a:srgbClr val="000000">
                <a:alpha val="12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12" name="Shape 10"/>
          <p:cNvSpPr/>
          <p:nvPr/>
        </p:nvSpPr>
        <p:spPr>
          <a:xfrm>
            <a:off x="3154680" y="1572768"/>
            <a:ext cx="685800" cy="685800"/>
          </a:xfrm>
          <a:prstGeom prst="ellipse">
            <a:avLst/>
          </a:prstGeom>
          <a:solidFill>
            <a:srgbClr val="D4870A"/>
          </a:solidFill>
          <a:ln w="12700">
            <a:solidFill>
              <a:srgbClr val="D4870A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3" name="Text 11"/>
          <p:cNvSpPr/>
          <p:nvPr/>
        </p:nvSpPr>
        <p:spPr>
          <a:xfrm>
            <a:off x="3154680" y="1572768"/>
            <a:ext cx="685800" cy="6858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2200" b="1" dirty="0">
                <a:solidFill>
                  <a:srgbClr val="FFFFFF"/>
                </a:solidFill>
              </a:rPr>
              <a:t>2</a:t>
            </a:r>
            <a:endParaRPr lang="en-US" sz="2200" dirty="0"/>
          </a:p>
        </p:txBody>
      </p:sp>
      <p:sp>
        <p:nvSpPr>
          <p:cNvPr id="14" name="Text 12"/>
          <p:cNvSpPr/>
          <p:nvPr/>
        </p:nvSpPr>
        <p:spPr>
          <a:xfrm>
            <a:off x="2560320" y="2304288"/>
            <a:ext cx="1874520" cy="502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lnSpc>
                <a:spcPct val="120000"/>
              </a:lnSpc>
              <a:buNone/>
            </a:pPr>
            <a:r>
              <a:rPr lang="en-US" sz="1150" b="1" dirty="0">
                <a:solidFill>
                  <a:srgbClr val="D4870A"/>
                </a:solidFill>
              </a:rPr>
              <a:t>CAPA modifiant paramètre clé</a:t>
            </a:r>
            <a:endParaRPr lang="en-US" sz="1150" dirty="0"/>
          </a:p>
        </p:txBody>
      </p:sp>
      <p:sp>
        <p:nvSpPr>
          <p:cNvPr id="15" name="Text 13"/>
          <p:cNvSpPr/>
          <p:nvPr/>
        </p:nvSpPr>
        <p:spPr>
          <a:xfrm>
            <a:off x="2560320" y="2834640"/>
            <a:ext cx="1874520" cy="12984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40000"/>
              </a:lnSpc>
              <a:buNone/>
            </a:pPr>
            <a:r>
              <a:rPr lang="en-US" sz="1050" dirty="0">
                <a:solidFill>
                  <a:srgbClr val="0F1F3D"/>
                </a:solidFill>
              </a:rPr>
              <a:t>Nouvel équipement, réactif, méthode</a:t>
            </a:r>
            <a:endParaRPr lang="en-US" sz="1050" dirty="0"/>
          </a:p>
          <a:p>
            <a:pPr marL="0" indent="0">
              <a:lnSpc>
                <a:spcPct val="140000"/>
              </a:lnSpc>
              <a:buNone/>
            </a:pPr>
            <a:r>
              <a:rPr lang="en-US" sz="1050" dirty="0">
                <a:solidFill>
                  <a:srgbClr val="0F1F3D"/>
                </a:solidFill>
              </a:rPr>
              <a:t>→ procédé modifié = nouvelles limites</a:t>
            </a:r>
            <a:endParaRPr lang="en-US" sz="1050" dirty="0"/>
          </a:p>
        </p:txBody>
      </p:sp>
      <p:sp>
        <p:nvSpPr>
          <p:cNvPr id="16" name="Shape 14"/>
          <p:cNvSpPr/>
          <p:nvPr/>
        </p:nvSpPr>
        <p:spPr>
          <a:xfrm>
            <a:off x="4663440" y="1481328"/>
            <a:ext cx="2057400" cy="2743200"/>
          </a:xfrm>
          <a:prstGeom prst="rect">
            <a:avLst/>
          </a:prstGeom>
          <a:solidFill>
            <a:srgbClr val="FFFFFF"/>
          </a:solidFill>
          <a:ln w="25400">
            <a:solidFill>
              <a:srgbClr val="2E5FA3"/>
            </a:solidFill>
            <a:prstDash val="solid"/>
          </a:ln>
          <a:effectLst>
            <a:outerShdw blurRad="101600" dist="38100" dir="8100000" algn="bl" rotWithShape="0">
              <a:srgbClr val="000000">
                <a:alpha val="12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17" name="Shape 15"/>
          <p:cNvSpPr/>
          <p:nvPr/>
        </p:nvSpPr>
        <p:spPr>
          <a:xfrm>
            <a:off x="5349240" y="1572768"/>
            <a:ext cx="685800" cy="685800"/>
          </a:xfrm>
          <a:prstGeom prst="ellipse">
            <a:avLst/>
          </a:prstGeom>
          <a:solidFill>
            <a:srgbClr val="2E5FA3"/>
          </a:solidFill>
          <a:ln w="12700">
            <a:solidFill>
              <a:srgbClr val="2E5FA3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8" name="Text 16"/>
          <p:cNvSpPr/>
          <p:nvPr/>
        </p:nvSpPr>
        <p:spPr>
          <a:xfrm>
            <a:off x="5349240" y="1572768"/>
            <a:ext cx="685800" cy="6858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2200" b="1" dirty="0">
                <a:solidFill>
                  <a:srgbClr val="FFFFFF"/>
                </a:solidFill>
              </a:rPr>
              <a:t>3</a:t>
            </a:r>
            <a:endParaRPr lang="en-US" sz="2200" dirty="0"/>
          </a:p>
        </p:txBody>
      </p:sp>
      <p:sp>
        <p:nvSpPr>
          <p:cNvPr id="19" name="Text 17"/>
          <p:cNvSpPr/>
          <p:nvPr/>
        </p:nvSpPr>
        <p:spPr>
          <a:xfrm>
            <a:off x="4754880" y="2304288"/>
            <a:ext cx="1874520" cy="502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lnSpc>
                <a:spcPct val="120000"/>
              </a:lnSpc>
              <a:buNone/>
            </a:pPr>
            <a:r>
              <a:rPr lang="en-US" sz="1150" b="1" dirty="0">
                <a:solidFill>
                  <a:srgbClr val="2E5FA3"/>
                </a:solidFill>
              </a:rPr>
              <a:t>Changement fournisseur validé</a:t>
            </a:r>
            <a:endParaRPr lang="en-US" sz="1150" dirty="0"/>
          </a:p>
        </p:txBody>
      </p:sp>
      <p:sp>
        <p:nvSpPr>
          <p:cNvPr id="20" name="Text 18"/>
          <p:cNvSpPr/>
          <p:nvPr/>
        </p:nvSpPr>
        <p:spPr>
          <a:xfrm>
            <a:off x="4754880" y="2834640"/>
            <a:ext cx="1874520" cy="12984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40000"/>
              </a:lnSpc>
              <a:buNone/>
            </a:pPr>
            <a:r>
              <a:rPr lang="en-US" sz="1050" dirty="0">
                <a:solidFill>
                  <a:srgbClr val="0F1F3D"/>
                </a:solidFill>
              </a:rPr>
              <a:t>Nouveau fournisseur MP active</a:t>
            </a:r>
            <a:endParaRPr lang="en-US" sz="1050" dirty="0"/>
          </a:p>
          <a:p>
            <a:pPr marL="0" indent="0">
              <a:lnSpc>
                <a:spcPct val="140000"/>
              </a:lnSpc>
              <a:buNone/>
            </a:pPr>
            <a:r>
              <a:rPr lang="en-US" sz="1050" dirty="0">
                <a:solidFill>
                  <a:srgbClr val="0F1F3D"/>
                </a:solidFill>
              </a:rPr>
              <a:t>→ min. 20 lots produits → réévaluation</a:t>
            </a:r>
            <a:endParaRPr lang="en-US" sz="1050" dirty="0"/>
          </a:p>
        </p:txBody>
      </p:sp>
      <p:sp>
        <p:nvSpPr>
          <p:cNvPr id="21" name="Shape 19"/>
          <p:cNvSpPr/>
          <p:nvPr/>
        </p:nvSpPr>
        <p:spPr>
          <a:xfrm>
            <a:off x="6858000" y="1481328"/>
            <a:ext cx="2057400" cy="2743200"/>
          </a:xfrm>
          <a:prstGeom prst="rect">
            <a:avLst/>
          </a:prstGeom>
          <a:solidFill>
            <a:srgbClr val="FFFFFF"/>
          </a:solidFill>
          <a:ln w="25400">
            <a:solidFill>
              <a:srgbClr val="6C3483"/>
            </a:solidFill>
            <a:prstDash val="solid"/>
          </a:ln>
          <a:effectLst>
            <a:outerShdw blurRad="101600" dist="38100" dir="8100000" algn="bl" rotWithShape="0">
              <a:srgbClr val="000000">
                <a:alpha val="12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22" name="Shape 20"/>
          <p:cNvSpPr/>
          <p:nvPr/>
        </p:nvSpPr>
        <p:spPr>
          <a:xfrm>
            <a:off x="7543800" y="1572768"/>
            <a:ext cx="685800" cy="685800"/>
          </a:xfrm>
          <a:prstGeom prst="ellipse">
            <a:avLst/>
          </a:prstGeom>
          <a:solidFill>
            <a:srgbClr val="6C3483"/>
          </a:solidFill>
          <a:ln w="12700">
            <a:solidFill>
              <a:srgbClr val="6C3483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3" name="Text 21"/>
          <p:cNvSpPr/>
          <p:nvPr/>
        </p:nvSpPr>
        <p:spPr>
          <a:xfrm>
            <a:off x="7543800" y="1572768"/>
            <a:ext cx="685800" cy="6858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2200" b="1" dirty="0">
                <a:solidFill>
                  <a:srgbClr val="FFFFFF"/>
                </a:solidFill>
              </a:rPr>
              <a:t>4</a:t>
            </a:r>
            <a:endParaRPr lang="en-US" sz="2200" dirty="0"/>
          </a:p>
        </p:txBody>
      </p:sp>
      <p:sp>
        <p:nvSpPr>
          <p:cNvPr id="24" name="Text 22"/>
          <p:cNvSpPr/>
          <p:nvPr/>
        </p:nvSpPr>
        <p:spPr>
          <a:xfrm>
            <a:off x="6949440" y="2304288"/>
            <a:ext cx="1874520" cy="502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lnSpc>
                <a:spcPct val="120000"/>
              </a:lnSpc>
              <a:buNone/>
            </a:pPr>
            <a:r>
              <a:rPr lang="en-US" sz="1150" b="1" dirty="0">
                <a:solidFill>
                  <a:srgbClr val="6C3483"/>
                </a:solidFill>
              </a:rPr>
              <a:t>Signal OOT persistant confirmé</a:t>
            </a:r>
            <a:endParaRPr lang="en-US" sz="1150" dirty="0"/>
          </a:p>
        </p:txBody>
      </p:sp>
      <p:sp>
        <p:nvSpPr>
          <p:cNvPr id="25" name="Text 23"/>
          <p:cNvSpPr/>
          <p:nvPr/>
        </p:nvSpPr>
        <p:spPr>
          <a:xfrm>
            <a:off x="6949440" y="2834640"/>
            <a:ext cx="1874520" cy="12984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40000"/>
              </a:lnSpc>
              <a:buNone/>
            </a:pPr>
            <a:r>
              <a:rPr lang="en-US" sz="1050" dirty="0">
                <a:solidFill>
                  <a:srgbClr val="0F1F3D"/>
                </a:solidFill>
              </a:rPr>
              <a:t>Shift réel du procédé investigué</a:t>
            </a:r>
            <a:endParaRPr lang="en-US" sz="1050" dirty="0"/>
          </a:p>
          <a:p>
            <a:pPr marL="0" indent="0">
              <a:lnSpc>
                <a:spcPct val="140000"/>
              </a:lnSpc>
              <a:buNone/>
            </a:pPr>
            <a:r>
              <a:rPr lang="en-US" sz="1050" dirty="0">
                <a:solidFill>
                  <a:srgbClr val="0F1F3D"/>
                </a:solidFill>
              </a:rPr>
              <a:t>et confirmé → nouvelles limites</a:t>
            </a:r>
            <a:endParaRPr lang="en-US" sz="1050" dirty="0"/>
          </a:p>
        </p:txBody>
      </p:sp>
      <p:sp>
        <p:nvSpPr>
          <p:cNvPr id="26" name="Shape 24"/>
          <p:cNvSpPr/>
          <p:nvPr/>
        </p:nvSpPr>
        <p:spPr>
          <a:xfrm>
            <a:off x="274320" y="4343400"/>
            <a:ext cx="8595360" cy="384048"/>
          </a:xfrm>
          <a:prstGeom prst="rect">
            <a:avLst/>
          </a:prstGeom>
          <a:solidFill>
            <a:srgbClr val="FDECEA"/>
          </a:solidFill>
          <a:ln w="19050">
            <a:solidFill>
              <a:srgbClr val="C0392B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7" name="Text 25"/>
          <p:cNvSpPr/>
          <p:nvPr/>
        </p:nvSpPr>
        <p:spPr>
          <a:xfrm>
            <a:off x="411480" y="4361688"/>
            <a:ext cx="8412480" cy="34747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00" b="1" dirty="0">
                <a:solidFill>
                  <a:srgbClr val="C0392B"/>
                </a:solidFill>
              </a:rPr>
              <a:t>⚠  INTERDIT : Étendre les limites MSP pour éviter un signal OOT ("Gaming the chart") → Violation Data Integrity → FDA 483</a:t>
            </a:r>
            <a:endParaRPr lang="en-US" sz="1100" dirty="0"/>
          </a:p>
        </p:txBody>
      </p:sp>
      <p:sp>
        <p:nvSpPr>
          <p:cNvPr id="28" name="Shape 26"/>
          <p:cNvSpPr/>
          <p:nvPr/>
        </p:nvSpPr>
        <p:spPr>
          <a:xfrm>
            <a:off x="0" y="4892040"/>
            <a:ext cx="9144000" cy="251460"/>
          </a:xfrm>
          <a:prstGeom prst="rect">
            <a:avLst/>
          </a:prstGeom>
          <a:solidFill>
            <a:srgbClr val="1B3A6B"/>
          </a:solidFill>
          <a:ln w="12700">
            <a:solidFill>
              <a:srgbClr val="1B3A6B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9" name="Text 27"/>
          <p:cNvSpPr/>
          <p:nvPr/>
        </p:nvSpPr>
        <p:spPr>
          <a:xfrm>
            <a:off x="274320" y="4892040"/>
            <a:ext cx="8229600" cy="2514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AABBDD"/>
                </a:solidFill>
              </a:rPr>
              <a:t>OOS, OOT &amp; CAPA en Industrie Pharmaceutique — Rachid BERKANI</a:t>
            </a:r>
            <a:endParaRPr lang="en-US" sz="900" dirty="0"/>
          </a:p>
        </p:txBody>
      </p:sp>
      <p:sp>
        <p:nvSpPr>
          <p:cNvPr id="30" name="Text 28"/>
          <p:cNvSpPr/>
          <p:nvPr/>
        </p:nvSpPr>
        <p:spPr>
          <a:xfrm>
            <a:off x="8046720" y="4855464"/>
            <a:ext cx="914400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900" dirty="0">
                <a:solidFill>
                  <a:srgbClr val="64748B"/>
                </a:solidFill>
              </a:rPr>
              <a:t>10 / 18</a:t>
            </a:r>
            <a:endParaRPr lang="en-US" sz="900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475488"/>
          </a:xfrm>
          <a:prstGeom prst="rect">
            <a:avLst/>
          </a:prstGeom>
          <a:solidFill>
            <a:srgbClr val="D4870A"/>
          </a:solidFill>
          <a:ln w="12700">
            <a:solidFill>
              <a:srgbClr val="D4870A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" name="Text 1"/>
          <p:cNvSpPr/>
          <p:nvPr/>
        </p:nvSpPr>
        <p:spPr>
          <a:xfrm>
            <a:off x="274320" y="0"/>
            <a:ext cx="8595360" cy="4754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50" b="1" dirty="0">
                <a:solidFill>
                  <a:srgbClr val="FFFFFF"/>
                </a:solidFill>
              </a:rPr>
              <a:t>4.4 — Procédure de Recalcul avec Minitab® : 4 Étapes Structurées</a:t>
            </a:r>
            <a:endParaRPr lang="en-US" sz="1250" dirty="0"/>
          </a:p>
        </p:txBody>
      </p:sp>
      <p:sp>
        <p:nvSpPr>
          <p:cNvPr id="4" name="Shape 2"/>
          <p:cNvSpPr/>
          <p:nvPr/>
        </p:nvSpPr>
        <p:spPr>
          <a:xfrm>
            <a:off x="274320" y="594360"/>
            <a:ext cx="4206240" cy="1783080"/>
          </a:xfrm>
          <a:prstGeom prst="rect">
            <a:avLst/>
          </a:prstGeom>
          <a:solidFill>
            <a:srgbClr val="FFFFFF"/>
          </a:solidFill>
          <a:ln w="25400">
            <a:solidFill>
              <a:srgbClr val="D4870A"/>
            </a:solidFill>
            <a:prstDash val="solid"/>
          </a:ln>
          <a:effectLst>
            <a:outerShdw blurRad="101600" dist="38100" dir="8100000" algn="bl" rotWithShape="0">
              <a:srgbClr val="000000">
                <a:alpha val="12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5" name="Shape 3"/>
          <p:cNvSpPr/>
          <p:nvPr/>
        </p:nvSpPr>
        <p:spPr>
          <a:xfrm>
            <a:off x="365760" y="685800"/>
            <a:ext cx="502920" cy="502920"/>
          </a:xfrm>
          <a:prstGeom prst="ellipse">
            <a:avLst/>
          </a:prstGeom>
          <a:solidFill>
            <a:srgbClr val="D4870A"/>
          </a:solidFill>
          <a:ln w="12700">
            <a:solidFill>
              <a:srgbClr val="D4870A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6" name="Text 4"/>
          <p:cNvSpPr/>
          <p:nvPr/>
        </p:nvSpPr>
        <p:spPr>
          <a:xfrm>
            <a:off x="365760" y="685800"/>
            <a:ext cx="502920" cy="502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800" b="1" dirty="0">
                <a:solidFill>
                  <a:srgbClr val="FFFFFF"/>
                </a:solidFill>
              </a:rPr>
              <a:t>1</a:t>
            </a:r>
            <a:endParaRPr lang="en-US" sz="1800" dirty="0"/>
          </a:p>
        </p:txBody>
      </p:sp>
      <p:sp>
        <p:nvSpPr>
          <p:cNvPr id="7" name="Text 5"/>
          <p:cNvSpPr/>
          <p:nvPr/>
        </p:nvSpPr>
        <p:spPr>
          <a:xfrm>
            <a:off x="932688" y="704088"/>
            <a:ext cx="34290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50" b="1" dirty="0">
                <a:solidFill>
                  <a:srgbClr val="D4870A"/>
                </a:solidFill>
              </a:rPr>
              <a:t>Collecter les données post-CAPA</a:t>
            </a:r>
            <a:endParaRPr lang="en-US" sz="1250" dirty="0"/>
          </a:p>
        </p:txBody>
      </p:sp>
      <p:sp>
        <p:nvSpPr>
          <p:cNvPr id="8" name="Text 6"/>
          <p:cNvSpPr/>
          <p:nvPr/>
        </p:nvSpPr>
        <p:spPr>
          <a:xfrm>
            <a:off x="365760" y="1216152"/>
            <a:ext cx="4041648" cy="10972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50000"/>
              </a:lnSpc>
              <a:buNone/>
            </a:pPr>
            <a:r>
              <a:rPr lang="en-US" sz="1100" dirty="0">
                <a:solidFill>
                  <a:srgbClr val="0F1F3D"/>
                </a:solidFill>
              </a:rPr>
              <a:t>Minimum 20 points (recommandation industrie)</a:t>
            </a:r>
            <a:endParaRPr lang="en-US" sz="1100" dirty="0"/>
          </a:p>
          <a:p>
            <a:pPr marL="0" indent="0">
              <a:lnSpc>
                <a:spcPct val="150000"/>
              </a:lnSpc>
              <a:buNone/>
            </a:pPr>
            <a:r>
              <a:rPr lang="en-US" sz="1100" dirty="0">
                <a:solidFill>
                  <a:srgbClr val="0F1F3D"/>
                </a:solidFill>
              </a:rPr>
              <a:t>Lots produits APRÈS implémentation complète</a:t>
            </a:r>
            <a:endParaRPr lang="en-US" sz="1100" dirty="0"/>
          </a:p>
          <a:p>
            <a:pPr marL="0" indent="0">
              <a:lnSpc>
                <a:spcPct val="150000"/>
              </a:lnSpc>
              <a:buNone/>
            </a:pPr>
            <a:r>
              <a:rPr lang="en-US" sz="1100" dirty="0">
                <a:solidFill>
                  <a:srgbClr val="0F1F3D"/>
                </a:solidFill>
              </a:rPr>
              <a:t>Exclure la période de transition (procédé instable)</a:t>
            </a:r>
            <a:endParaRPr lang="en-US" sz="1100" dirty="0"/>
          </a:p>
        </p:txBody>
      </p:sp>
      <p:sp>
        <p:nvSpPr>
          <p:cNvPr id="9" name="Shape 7"/>
          <p:cNvSpPr/>
          <p:nvPr/>
        </p:nvSpPr>
        <p:spPr>
          <a:xfrm>
            <a:off x="4663440" y="594360"/>
            <a:ext cx="4206240" cy="1783080"/>
          </a:xfrm>
          <a:prstGeom prst="rect">
            <a:avLst/>
          </a:prstGeom>
          <a:solidFill>
            <a:srgbClr val="FFFFFF"/>
          </a:solidFill>
          <a:ln w="25400">
            <a:solidFill>
              <a:srgbClr val="2E5FA3"/>
            </a:solidFill>
            <a:prstDash val="solid"/>
          </a:ln>
          <a:effectLst>
            <a:outerShdw blurRad="101600" dist="38100" dir="8100000" algn="bl" rotWithShape="0">
              <a:srgbClr val="000000">
                <a:alpha val="12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10" name="Shape 8"/>
          <p:cNvSpPr/>
          <p:nvPr/>
        </p:nvSpPr>
        <p:spPr>
          <a:xfrm>
            <a:off x="4754880" y="685800"/>
            <a:ext cx="502920" cy="502920"/>
          </a:xfrm>
          <a:prstGeom prst="ellipse">
            <a:avLst/>
          </a:prstGeom>
          <a:solidFill>
            <a:srgbClr val="2E5FA3"/>
          </a:solidFill>
          <a:ln w="12700">
            <a:solidFill>
              <a:srgbClr val="2E5FA3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1" name="Text 9"/>
          <p:cNvSpPr/>
          <p:nvPr/>
        </p:nvSpPr>
        <p:spPr>
          <a:xfrm>
            <a:off x="4754880" y="685800"/>
            <a:ext cx="502920" cy="502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800" b="1" dirty="0">
                <a:solidFill>
                  <a:srgbClr val="FFFFFF"/>
                </a:solidFill>
              </a:rPr>
              <a:t>2</a:t>
            </a:r>
            <a:endParaRPr lang="en-US" sz="1800" dirty="0"/>
          </a:p>
        </p:txBody>
      </p:sp>
      <p:sp>
        <p:nvSpPr>
          <p:cNvPr id="12" name="Text 10"/>
          <p:cNvSpPr/>
          <p:nvPr/>
        </p:nvSpPr>
        <p:spPr>
          <a:xfrm>
            <a:off x="5321808" y="704088"/>
            <a:ext cx="34290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50" b="1" dirty="0">
                <a:solidFill>
                  <a:srgbClr val="2E5FA3"/>
                </a:solidFill>
              </a:rPr>
              <a:t>Vérifier la normalité (Shapiro-Wilk)</a:t>
            </a:r>
            <a:endParaRPr lang="en-US" sz="1250" dirty="0"/>
          </a:p>
        </p:txBody>
      </p:sp>
      <p:sp>
        <p:nvSpPr>
          <p:cNvPr id="13" name="Text 11"/>
          <p:cNvSpPr/>
          <p:nvPr/>
        </p:nvSpPr>
        <p:spPr>
          <a:xfrm>
            <a:off x="4754880" y="1216152"/>
            <a:ext cx="4041648" cy="10972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50000"/>
              </a:lnSpc>
              <a:buNone/>
            </a:pPr>
            <a:r>
              <a:rPr lang="en-US" sz="1100" dirty="0">
                <a:solidFill>
                  <a:srgbClr val="0F1F3D"/>
                </a:solidFill>
              </a:rPr>
              <a:t>Stat &gt; Basic Statistics &gt; Normality Test</a:t>
            </a:r>
            <a:endParaRPr lang="en-US" sz="1100" dirty="0"/>
          </a:p>
          <a:p>
            <a:pPr marL="0" indent="0">
              <a:lnSpc>
                <a:spcPct val="150000"/>
              </a:lnSpc>
              <a:buNone/>
            </a:pPr>
            <a:r>
              <a:rPr lang="en-US" sz="1100" dirty="0">
                <a:solidFill>
                  <a:srgbClr val="0F1F3D"/>
                </a:solidFill>
              </a:rPr>
              <a:t>p-value &gt; 0,05 → Normalité confirmée → I-MR applicable</a:t>
            </a:r>
            <a:endParaRPr lang="en-US" sz="1100" dirty="0"/>
          </a:p>
          <a:p>
            <a:pPr marL="0" indent="0">
              <a:lnSpc>
                <a:spcPct val="150000"/>
              </a:lnSpc>
              <a:buNone/>
            </a:pPr>
            <a:r>
              <a:rPr lang="en-US" sz="1100" dirty="0">
                <a:solidFill>
                  <a:srgbClr val="0F1F3D"/>
                </a:solidFill>
              </a:rPr>
              <a:t>p-value &lt; 0,05 → Transformation Box-Cox ou limites non-paramétriques</a:t>
            </a:r>
            <a:endParaRPr lang="en-US" sz="1100" dirty="0"/>
          </a:p>
        </p:txBody>
      </p:sp>
      <p:sp>
        <p:nvSpPr>
          <p:cNvPr id="14" name="Shape 12"/>
          <p:cNvSpPr/>
          <p:nvPr/>
        </p:nvSpPr>
        <p:spPr>
          <a:xfrm>
            <a:off x="274320" y="2606040"/>
            <a:ext cx="4206240" cy="1783080"/>
          </a:xfrm>
          <a:prstGeom prst="rect">
            <a:avLst/>
          </a:prstGeom>
          <a:solidFill>
            <a:srgbClr val="FFFFFF"/>
          </a:solidFill>
          <a:ln w="25400">
            <a:solidFill>
              <a:srgbClr val="1E8449"/>
            </a:solidFill>
            <a:prstDash val="solid"/>
          </a:ln>
          <a:effectLst>
            <a:outerShdw blurRad="101600" dist="38100" dir="8100000" algn="bl" rotWithShape="0">
              <a:srgbClr val="000000">
                <a:alpha val="12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15" name="Shape 13"/>
          <p:cNvSpPr/>
          <p:nvPr/>
        </p:nvSpPr>
        <p:spPr>
          <a:xfrm>
            <a:off x="365760" y="2697480"/>
            <a:ext cx="502920" cy="502920"/>
          </a:xfrm>
          <a:prstGeom prst="ellipse">
            <a:avLst/>
          </a:prstGeom>
          <a:solidFill>
            <a:srgbClr val="1E8449"/>
          </a:solidFill>
          <a:ln w="12700">
            <a:solidFill>
              <a:srgbClr val="1E8449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6" name="Text 14"/>
          <p:cNvSpPr/>
          <p:nvPr/>
        </p:nvSpPr>
        <p:spPr>
          <a:xfrm>
            <a:off x="365760" y="2697480"/>
            <a:ext cx="502920" cy="502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800" b="1" dirty="0">
                <a:solidFill>
                  <a:srgbClr val="FFFFFF"/>
                </a:solidFill>
              </a:rPr>
              <a:t>3</a:t>
            </a:r>
            <a:endParaRPr lang="en-US" sz="1800" dirty="0"/>
          </a:p>
        </p:txBody>
      </p:sp>
      <p:sp>
        <p:nvSpPr>
          <p:cNvPr id="17" name="Text 15"/>
          <p:cNvSpPr/>
          <p:nvPr/>
        </p:nvSpPr>
        <p:spPr>
          <a:xfrm>
            <a:off x="932688" y="2715768"/>
            <a:ext cx="34290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50" b="1" dirty="0">
                <a:solidFill>
                  <a:srgbClr val="1E8449"/>
                </a:solidFill>
              </a:rPr>
              <a:t>Calculer nouvelles limites dans Minitab</a:t>
            </a:r>
            <a:endParaRPr lang="en-US" sz="1250" dirty="0"/>
          </a:p>
        </p:txBody>
      </p:sp>
      <p:sp>
        <p:nvSpPr>
          <p:cNvPr id="18" name="Text 16"/>
          <p:cNvSpPr/>
          <p:nvPr/>
        </p:nvSpPr>
        <p:spPr>
          <a:xfrm>
            <a:off x="365760" y="3227832"/>
            <a:ext cx="4041648" cy="10972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50000"/>
              </a:lnSpc>
              <a:buNone/>
            </a:pPr>
            <a:r>
              <a:rPr lang="en-US" sz="1100" dirty="0">
                <a:solidFill>
                  <a:srgbClr val="0F1F3D"/>
                </a:solidFill>
              </a:rPr>
              <a:t>Stat &gt; Control Charts &gt; Variables Charts for Individuals &gt; I-MR</a:t>
            </a:r>
            <a:endParaRPr lang="en-US" sz="1100" dirty="0"/>
          </a:p>
          <a:p>
            <a:pPr marL="0" indent="0">
              <a:lnSpc>
                <a:spcPct val="150000"/>
              </a:lnSpc>
              <a:buNone/>
            </a:pPr>
            <a:r>
              <a:rPr lang="en-US" sz="1100" dirty="0">
                <a:solidFill>
                  <a:srgbClr val="0F1F3D"/>
                </a:solidFill>
              </a:rPr>
              <a:t>I-MR Options &gt; Parameters → décocher "Use historical parameters"</a:t>
            </a:r>
            <a:endParaRPr lang="en-US" sz="1100" dirty="0"/>
          </a:p>
          <a:p>
            <a:pPr marL="0" indent="0">
              <a:lnSpc>
                <a:spcPct val="150000"/>
              </a:lnSpc>
              <a:buNone/>
            </a:pPr>
            <a:r>
              <a:rPr lang="en-US" sz="1100" dirty="0">
                <a:solidFill>
                  <a:srgbClr val="0F1F3D"/>
                </a:solidFill>
              </a:rPr>
              <a:t>UCL = X̅ + 2,66 × MR̅   |   LCL = X̅ − 2,66 × MR̅</a:t>
            </a:r>
            <a:endParaRPr lang="en-US" sz="1100" dirty="0"/>
          </a:p>
        </p:txBody>
      </p:sp>
      <p:sp>
        <p:nvSpPr>
          <p:cNvPr id="19" name="Shape 17"/>
          <p:cNvSpPr/>
          <p:nvPr/>
        </p:nvSpPr>
        <p:spPr>
          <a:xfrm>
            <a:off x="4663440" y="2606040"/>
            <a:ext cx="4206240" cy="1783080"/>
          </a:xfrm>
          <a:prstGeom prst="rect">
            <a:avLst/>
          </a:prstGeom>
          <a:solidFill>
            <a:srgbClr val="FFFFFF"/>
          </a:solidFill>
          <a:ln w="25400">
            <a:solidFill>
              <a:srgbClr val="1B3A6B"/>
            </a:solidFill>
            <a:prstDash val="solid"/>
          </a:ln>
          <a:effectLst>
            <a:outerShdw blurRad="101600" dist="38100" dir="8100000" algn="bl" rotWithShape="0">
              <a:srgbClr val="000000">
                <a:alpha val="12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20" name="Shape 18"/>
          <p:cNvSpPr/>
          <p:nvPr/>
        </p:nvSpPr>
        <p:spPr>
          <a:xfrm>
            <a:off x="4754880" y="2697480"/>
            <a:ext cx="502920" cy="502920"/>
          </a:xfrm>
          <a:prstGeom prst="ellipse">
            <a:avLst/>
          </a:prstGeom>
          <a:solidFill>
            <a:srgbClr val="1B3A6B"/>
          </a:solidFill>
          <a:ln w="12700">
            <a:solidFill>
              <a:srgbClr val="1B3A6B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1" name="Text 19"/>
          <p:cNvSpPr/>
          <p:nvPr/>
        </p:nvSpPr>
        <p:spPr>
          <a:xfrm>
            <a:off x="4754880" y="2697480"/>
            <a:ext cx="502920" cy="502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800" b="1" dirty="0">
                <a:solidFill>
                  <a:srgbClr val="FFFFFF"/>
                </a:solidFill>
              </a:rPr>
              <a:t>4</a:t>
            </a:r>
            <a:endParaRPr lang="en-US" sz="1800" dirty="0"/>
          </a:p>
        </p:txBody>
      </p:sp>
      <p:sp>
        <p:nvSpPr>
          <p:cNvPr id="22" name="Text 20"/>
          <p:cNvSpPr/>
          <p:nvPr/>
        </p:nvSpPr>
        <p:spPr>
          <a:xfrm>
            <a:off x="5321808" y="2715768"/>
            <a:ext cx="34290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50" b="1" dirty="0">
                <a:solidFill>
                  <a:srgbClr val="1B3A6B"/>
                </a:solidFill>
              </a:rPr>
              <a:t>Documenter et faire approuver</a:t>
            </a:r>
            <a:endParaRPr lang="en-US" sz="1250" dirty="0"/>
          </a:p>
        </p:txBody>
      </p:sp>
      <p:sp>
        <p:nvSpPr>
          <p:cNvPr id="23" name="Text 21"/>
          <p:cNvSpPr/>
          <p:nvPr/>
        </p:nvSpPr>
        <p:spPr>
          <a:xfrm>
            <a:off x="4754880" y="3227832"/>
            <a:ext cx="4041648" cy="10972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50000"/>
              </a:lnSpc>
              <a:buNone/>
            </a:pPr>
            <a:r>
              <a:rPr lang="en-US" sz="1100" dirty="0">
                <a:solidFill>
                  <a:srgbClr val="0F1F3D"/>
                </a:solidFill>
              </a:rPr>
              <a:t>Nouvelles limites (UCL, LCL, X̅, MR̅) dans MSP Control Plan</a:t>
            </a:r>
            <a:endParaRPr lang="en-US" sz="1100" dirty="0"/>
          </a:p>
          <a:p>
            <a:pPr marL="0" indent="0">
              <a:lnSpc>
                <a:spcPct val="150000"/>
              </a:lnSpc>
              <a:buNone/>
            </a:pPr>
            <a:r>
              <a:rPr lang="en-US" sz="1100" dirty="0">
                <a:solidFill>
                  <a:srgbClr val="0F1F3D"/>
                </a:solidFill>
              </a:rPr>
              <a:t>Approbation Responsable QA + Personne Qualifiée</a:t>
            </a:r>
            <a:endParaRPr lang="en-US" sz="1100" dirty="0"/>
          </a:p>
          <a:p>
            <a:pPr marL="0" indent="0">
              <a:lnSpc>
                <a:spcPct val="150000"/>
              </a:lnSpc>
              <a:buNone/>
            </a:pPr>
            <a:r>
              <a:rPr lang="en-US" sz="1100" dirty="0">
                <a:solidFill>
                  <a:srgbClr val="0F1F3D"/>
                </a:solidFill>
              </a:rPr>
              <a:t>Archiver anciennes limites + justification complète</a:t>
            </a:r>
            <a:endParaRPr lang="en-US" sz="1100" dirty="0"/>
          </a:p>
        </p:txBody>
      </p:sp>
      <p:sp>
        <p:nvSpPr>
          <p:cNvPr id="24" name="Shape 22"/>
          <p:cNvSpPr/>
          <p:nvPr/>
        </p:nvSpPr>
        <p:spPr>
          <a:xfrm>
            <a:off x="274320" y="4507992"/>
            <a:ext cx="8595360" cy="384048"/>
          </a:xfrm>
          <a:prstGeom prst="rect">
            <a:avLst/>
          </a:prstGeom>
          <a:solidFill>
            <a:srgbClr val="D6E4F0"/>
          </a:solidFill>
          <a:ln w="19050">
            <a:solidFill>
              <a:srgbClr val="2E5FA3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5" name="Text 23"/>
          <p:cNvSpPr/>
          <p:nvPr/>
        </p:nvSpPr>
        <p:spPr>
          <a:xfrm>
            <a:off x="457200" y="4526280"/>
            <a:ext cx="8321040" cy="34747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50" b="1" dirty="0">
                <a:solidFill>
                  <a:srgbClr val="1B3A6B"/>
                </a:solidFill>
              </a:rPr>
              <a:t>Formules I-MR :  UCL = X̅ + 2,66 × MR̅   |   CL = X̅   |   LCL = X̅ − 2,66 × MR̅   (MR̅ = étendue mobile moyenne)</a:t>
            </a:r>
            <a:endParaRPr lang="en-US" sz="1150" dirty="0"/>
          </a:p>
        </p:txBody>
      </p:sp>
      <p:sp>
        <p:nvSpPr>
          <p:cNvPr id="26" name="Shape 24"/>
          <p:cNvSpPr/>
          <p:nvPr/>
        </p:nvSpPr>
        <p:spPr>
          <a:xfrm>
            <a:off x="0" y="4892040"/>
            <a:ext cx="9144000" cy="251460"/>
          </a:xfrm>
          <a:prstGeom prst="rect">
            <a:avLst/>
          </a:prstGeom>
          <a:solidFill>
            <a:srgbClr val="1B3A6B"/>
          </a:solidFill>
          <a:ln w="12700">
            <a:solidFill>
              <a:srgbClr val="1B3A6B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7" name="Text 25"/>
          <p:cNvSpPr/>
          <p:nvPr/>
        </p:nvSpPr>
        <p:spPr>
          <a:xfrm>
            <a:off x="274320" y="4892040"/>
            <a:ext cx="8229600" cy="2514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AABBDD"/>
                </a:solidFill>
              </a:rPr>
              <a:t>OOS, OOT &amp; CAPA en Industrie Pharmaceutique — Rachid BERKANI</a:t>
            </a:r>
            <a:endParaRPr lang="en-US" sz="900" dirty="0"/>
          </a:p>
        </p:txBody>
      </p:sp>
      <p:sp>
        <p:nvSpPr>
          <p:cNvPr id="28" name="Text 26"/>
          <p:cNvSpPr/>
          <p:nvPr/>
        </p:nvSpPr>
        <p:spPr>
          <a:xfrm>
            <a:off x="8046720" y="4855464"/>
            <a:ext cx="914400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900" dirty="0">
                <a:solidFill>
                  <a:srgbClr val="64748B"/>
                </a:solidFill>
              </a:rPr>
              <a:t>11 / 18</a:t>
            </a:r>
            <a:endParaRPr lang="en-US" sz="900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">
    <p:bg>
      <p:bgPr>
        <a:solidFill>
          <a:srgbClr val="F4F6F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475488"/>
          </a:xfrm>
          <a:prstGeom prst="rect">
            <a:avLst/>
          </a:prstGeom>
          <a:solidFill>
            <a:srgbClr val="D4870A"/>
          </a:solidFill>
          <a:ln w="12700">
            <a:solidFill>
              <a:srgbClr val="D4870A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" name="Text 1"/>
          <p:cNvSpPr/>
          <p:nvPr/>
        </p:nvSpPr>
        <p:spPr>
          <a:xfrm>
            <a:off x="274320" y="0"/>
            <a:ext cx="8595360" cy="4754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50" b="1" dirty="0">
                <a:solidFill>
                  <a:srgbClr val="FFFFFF"/>
                </a:solidFill>
              </a:rPr>
              <a:t>4.4 — Exemple Complet : Recalcul Limites MSP Post-CAPA — Impureté A Cardiostat®</a:t>
            </a:r>
            <a:endParaRPr lang="en-US" sz="1250" dirty="0"/>
          </a:p>
        </p:txBody>
      </p:sp>
      <p:graphicFrame>
        <p:nvGraphicFramePr>
          <p:cNvPr id="13" name="Table 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9011935"/>
              </p:ext>
            </p:extLst>
          </p:nvPr>
        </p:nvGraphicFramePr>
        <p:xfrm>
          <a:off x="274320" y="566928"/>
          <a:ext cx="8595360" cy="3657600"/>
        </p:xfrm>
        <a:graphic>
          <a:graphicData uri="http://schemas.openxmlformats.org/drawingml/2006/table">
            <a:tbl>
              <a:tblPr/>
              <a:tblGrid>
                <a:gridCol w="20116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16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116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56032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22514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100" b="1" dirty="0">
                          <a:solidFill>
                            <a:srgbClr val="FFFFFF"/>
                          </a:solidFill>
                        </a:rPr>
                        <a:t>Paramètre</a:t>
                      </a:r>
                      <a:endParaRPr lang="en-US" sz="1100" dirty="0"/>
                    </a:p>
                  </a:txBody>
                  <a:tcPr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4870A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100" b="1" dirty="0">
                          <a:solidFill>
                            <a:srgbClr val="FFFFFF"/>
                          </a:solidFill>
                        </a:rPr>
                        <a:t>Avant CAPA (24 lots)</a:t>
                      </a:r>
                      <a:endParaRPr lang="en-US" sz="1100" dirty="0"/>
                    </a:p>
                  </a:txBody>
                  <a:tcPr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4870A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100" b="1" dirty="0">
                          <a:solidFill>
                            <a:srgbClr val="FFFFFF"/>
                          </a:solidFill>
                        </a:rPr>
                        <a:t>Après CAPA (25 lots)</a:t>
                      </a:r>
                      <a:endParaRPr lang="en-US" sz="1100" dirty="0"/>
                    </a:p>
                  </a:txBody>
                  <a:tcPr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4870A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100" b="1" dirty="0">
                          <a:solidFill>
                            <a:srgbClr val="FFFFFF"/>
                          </a:solidFill>
                        </a:rPr>
                        <a:t>Interprétation</a:t>
                      </a:r>
                      <a:endParaRPr lang="en-US" sz="1100" dirty="0"/>
                    </a:p>
                  </a:txBody>
                  <a:tcPr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4870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22514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</a:rPr>
                        <a:t>Moyenne (X̅)</a:t>
                      </a:r>
                      <a:endParaRPr lang="en-US" sz="1100" dirty="0"/>
                    </a:p>
                  </a:txBody>
                  <a:tcPr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</a:rPr>
                        <a:t>0,13 %</a:t>
                      </a:r>
                      <a:endParaRPr lang="en-US" sz="1100" dirty="0"/>
                    </a:p>
                  </a:txBody>
                  <a:tcPr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100" b="1" dirty="0">
                          <a:solidFill>
                            <a:srgbClr val="1E8449"/>
                          </a:solidFill>
                        </a:rPr>
                        <a:t>0,11 %</a:t>
                      </a:r>
                      <a:endParaRPr lang="en-US" sz="1100" dirty="0"/>
                    </a:p>
                  </a:txBody>
                  <a:tcPr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</a:rPr>
                        <a:t>Centrage amélioré −15 %</a:t>
                      </a:r>
                      <a:endParaRPr lang="en-US" sz="1100" dirty="0"/>
                    </a:p>
                  </a:txBody>
                  <a:tcPr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22514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</a:rPr>
                        <a:t>UCL (+3σ)</a:t>
                      </a:r>
                      <a:endParaRPr lang="en-US" sz="1100" dirty="0"/>
                    </a:p>
                  </a:txBody>
                  <a:tcPr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6F9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100" b="1" dirty="0">
                          <a:solidFill>
                            <a:srgbClr val="C0392B"/>
                          </a:solidFill>
                        </a:rPr>
                        <a:t>0,19 %</a:t>
                      </a:r>
                      <a:endParaRPr lang="en-US" sz="1100" dirty="0"/>
                    </a:p>
                  </a:txBody>
                  <a:tcPr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CEA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100" b="1" dirty="0">
                          <a:solidFill>
                            <a:srgbClr val="1E8449"/>
                          </a:solidFill>
                        </a:rPr>
                        <a:t>0,15 %</a:t>
                      </a:r>
                      <a:endParaRPr lang="en-US" sz="1100" dirty="0"/>
                    </a:p>
                  </a:txBody>
                  <a:tcPr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5EB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</a:rPr>
                        <a:t>↓ Plus sensible −21 %</a:t>
                      </a:r>
                      <a:endParaRPr lang="en-US" sz="1100" dirty="0"/>
                    </a:p>
                  </a:txBody>
                  <a:tcPr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6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22514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</a:rPr>
                        <a:t>LCL (−3σ)</a:t>
                      </a:r>
                      <a:endParaRPr lang="en-US" sz="1100" dirty="0"/>
                    </a:p>
                  </a:txBody>
                  <a:tcPr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</a:rPr>
                        <a:t>0,07 %</a:t>
                      </a:r>
                      <a:endParaRPr lang="en-US" sz="1100" dirty="0"/>
                    </a:p>
                  </a:txBody>
                  <a:tcPr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</a:rPr>
                        <a:t>0,07 %</a:t>
                      </a:r>
                      <a:endParaRPr lang="en-US" sz="1100" dirty="0"/>
                    </a:p>
                  </a:txBody>
                  <a:tcPr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</a:rPr>
                        <a:t>Inchangé (limite naturelle)</a:t>
                      </a:r>
                      <a:endParaRPr lang="en-US" sz="1100" dirty="0"/>
                    </a:p>
                  </a:txBody>
                  <a:tcPr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22514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</a:rPr>
                        <a:t>σ estimé (MR̅/d₂)</a:t>
                      </a:r>
                      <a:endParaRPr lang="en-US" sz="1100" dirty="0"/>
                    </a:p>
                  </a:txBody>
                  <a:tcPr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6F9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100" dirty="0">
                          <a:solidFill>
                            <a:srgbClr val="C0392B"/>
                          </a:solidFill>
                        </a:rPr>
                        <a:t>0,020 %</a:t>
                      </a:r>
                      <a:endParaRPr lang="en-US" sz="1100" dirty="0"/>
                    </a:p>
                  </a:txBody>
                  <a:tcPr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CEA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100" b="1" dirty="0">
                          <a:solidFill>
                            <a:srgbClr val="1E8449"/>
                          </a:solidFill>
                        </a:rPr>
                        <a:t>0,013 %</a:t>
                      </a:r>
                      <a:endParaRPr lang="en-US" sz="1100" dirty="0"/>
                    </a:p>
                  </a:txBody>
                  <a:tcPr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5EB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</a:rPr>
                        <a:t>↓ Variabilité réduite −35 %</a:t>
                      </a:r>
                      <a:endParaRPr lang="en-US" sz="1100" dirty="0"/>
                    </a:p>
                  </a:txBody>
                  <a:tcPr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6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22514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</a:rPr>
                        <a:t>Ppk</a:t>
                      </a:r>
                      <a:endParaRPr lang="en-US" sz="1100" dirty="0"/>
                    </a:p>
                  </a:txBody>
                  <a:tcPr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100" b="1" dirty="0">
                          <a:solidFill>
                            <a:srgbClr val="C0392B"/>
                          </a:solidFill>
                        </a:rPr>
                        <a:t>0,82 (insuffisant)</a:t>
                      </a:r>
                      <a:endParaRPr lang="en-US" sz="1100" dirty="0"/>
                    </a:p>
                  </a:txBody>
                  <a:tcPr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100" b="1" dirty="0">
                          <a:solidFill>
                            <a:srgbClr val="1E8449"/>
                          </a:solidFill>
                        </a:rPr>
                        <a:t>1,54 (conforme)</a:t>
                      </a:r>
                      <a:endParaRPr lang="en-US" sz="1100" dirty="0"/>
                    </a:p>
                  </a:txBody>
                  <a:tcPr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</a:rPr>
                        <a:t>Critère &gt;= 1,33 atteint ✓</a:t>
                      </a:r>
                      <a:endParaRPr lang="en-US" sz="1100" dirty="0"/>
                    </a:p>
                  </a:txBody>
                  <a:tcPr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22514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</a:rPr>
                        <a:t>Normalité p-value</a:t>
                      </a:r>
                      <a:endParaRPr lang="en-US" sz="1100" dirty="0"/>
                    </a:p>
                  </a:txBody>
                  <a:tcPr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6F9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</a:rPr>
                        <a:t>0,187</a:t>
                      </a:r>
                      <a:endParaRPr lang="en-US" sz="1100" dirty="0"/>
                    </a:p>
                  </a:txBody>
                  <a:tcPr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6F9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</a:rPr>
                        <a:t>0,312</a:t>
                      </a:r>
                      <a:endParaRPr lang="en-US" sz="1100" dirty="0"/>
                    </a:p>
                  </a:txBody>
                  <a:tcPr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6F9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</a:rPr>
                        <a:t>Normalité confirmée (&gt;0,05)</a:t>
                      </a:r>
                      <a:endParaRPr lang="en-US" sz="1100" dirty="0"/>
                    </a:p>
                  </a:txBody>
                  <a:tcPr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6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5" name="Shape 2"/>
          <p:cNvSpPr/>
          <p:nvPr/>
        </p:nvSpPr>
        <p:spPr>
          <a:xfrm>
            <a:off x="274320" y="4315968"/>
            <a:ext cx="8595360" cy="502920"/>
          </a:xfrm>
          <a:prstGeom prst="rect">
            <a:avLst/>
          </a:prstGeom>
          <a:solidFill>
            <a:srgbClr val="FFF3CD"/>
          </a:solidFill>
          <a:ln w="19050">
            <a:solidFill>
              <a:srgbClr val="D4870A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6" name="Text 3"/>
          <p:cNvSpPr/>
          <p:nvPr/>
        </p:nvSpPr>
        <p:spPr>
          <a:xfrm>
            <a:off x="411480" y="4334256"/>
            <a:ext cx="832104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00" dirty="0">
                <a:solidFill>
                  <a:srgbClr val="0F1F3D"/>
                </a:solidFill>
              </a:rPr>
              <a:t>💡  Le resserrement UCL (0,19 % → 0,15 %) permet de détecter une dérive de 0,02 % qui passait inaperçue avec les anciennes limites.</a:t>
            </a:r>
            <a:endParaRPr lang="en-US" sz="1100" dirty="0"/>
          </a:p>
        </p:txBody>
      </p:sp>
      <p:sp>
        <p:nvSpPr>
          <p:cNvPr id="7" name="Shape 4"/>
          <p:cNvSpPr/>
          <p:nvPr/>
        </p:nvSpPr>
        <p:spPr>
          <a:xfrm>
            <a:off x="0" y="4892040"/>
            <a:ext cx="9144000" cy="251460"/>
          </a:xfrm>
          <a:prstGeom prst="rect">
            <a:avLst/>
          </a:prstGeom>
          <a:solidFill>
            <a:srgbClr val="1B3A6B"/>
          </a:solidFill>
          <a:ln w="12700">
            <a:solidFill>
              <a:srgbClr val="1B3A6B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8" name="Text 5"/>
          <p:cNvSpPr/>
          <p:nvPr/>
        </p:nvSpPr>
        <p:spPr>
          <a:xfrm>
            <a:off x="274320" y="4892040"/>
            <a:ext cx="8229600" cy="2514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AABBDD"/>
                </a:solidFill>
              </a:rPr>
              <a:t>OOS, OOT &amp; CAPA en Industrie Pharmaceutique — Rachid BERKANI</a:t>
            </a:r>
            <a:endParaRPr lang="en-US" sz="900" dirty="0"/>
          </a:p>
        </p:txBody>
      </p:sp>
      <p:sp>
        <p:nvSpPr>
          <p:cNvPr id="9" name="Text 6"/>
          <p:cNvSpPr/>
          <p:nvPr/>
        </p:nvSpPr>
        <p:spPr>
          <a:xfrm>
            <a:off x="8046720" y="4855464"/>
            <a:ext cx="914400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900" dirty="0">
                <a:solidFill>
                  <a:srgbClr val="64748B"/>
                </a:solidFill>
              </a:rPr>
              <a:t>12 / 18</a:t>
            </a:r>
            <a:endParaRPr lang="en-US" sz="900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475488"/>
          </a:xfrm>
          <a:prstGeom prst="rect">
            <a:avLst/>
          </a:prstGeom>
          <a:solidFill>
            <a:srgbClr val="D4870A"/>
          </a:solidFill>
          <a:ln w="12700">
            <a:solidFill>
              <a:srgbClr val="D4870A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" name="Text 1"/>
          <p:cNvSpPr/>
          <p:nvPr/>
        </p:nvSpPr>
        <p:spPr>
          <a:xfrm>
            <a:off x="274320" y="0"/>
            <a:ext cx="8595360" cy="4754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50" b="1" dirty="0">
                <a:solidFill>
                  <a:srgbClr val="FFFFFF"/>
                </a:solidFill>
              </a:rPr>
              <a:t>4.4 — Carte I-MR : Comparaison Visuelle Avant / Après CAPA (Lot 24 = OOS)</a:t>
            </a:r>
            <a:endParaRPr lang="en-US" sz="1250" dirty="0"/>
          </a:p>
        </p:txBody>
      </p:sp>
      <p:graphicFrame>
        <p:nvGraphicFramePr>
          <p:cNvPr id="4" name="Chart 0"/>
          <p:cNvGraphicFramePr/>
          <p:nvPr/>
        </p:nvGraphicFramePr>
        <p:xfrm>
          <a:off x="274320" y="566928"/>
          <a:ext cx="8595360" cy="4114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Shape 2"/>
          <p:cNvSpPr/>
          <p:nvPr/>
        </p:nvSpPr>
        <p:spPr>
          <a:xfrm>
            <a:off x="0" y="4892040"/>
            <a:ext cx="9144000" cy="251460"/>
          </a:xfrm>
          <a:prstGeom prst="rect">
            <a:avLst/>
          </a:prstGeom>
          <a:solidFill>
            <a:srgbClr val="1B3A6B"/>
          </a:solidFill>
          <a:ln w="12700">
            <a:solidFill>
              <a:srgbClr val="1B3A6B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6" name="Text 3"/>
          <p:cNvSpPr/>
          <p:nvPr/>
        </p:nvSpPr>
        <p:spPr>
          <a:xfrm>
            <a:off x="274320" y="4892040"/>
            <a:ext cx="8229600" cy="2514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AABBDD"/>
                </a:solidFill>
              </a:rPr>
              <a:t>OOS, OOT &amp; CAPA en Industrie Pharmaceutique — Rachid BERKANI</a:t>
            </a:r>
            <a:endParaRPr lang="en-US" sz="900" dirty="0"/>
          </a:p>
        </p:txBody>
      </p:sp>
      <p:sp>
        <p:nvSpPr>
          <p:cNvPr id="7" name="Text 4"/>
          <p:cNvSpPr/>
          <p:nvPr/>
        </p:nvSpPr>
        <p:spPr>
          <a:xfrm>
            <a:off x="8046720" y="4855464"/>
            <a:ext cx="914400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900" dirty="0">
                <a:solidFill>
                  <a:srgbClr val="64748B"/>
                </a:solidFill>
              </a:rPr>
              <a:t>13 / 18</a:t>
            </a:r>
            <a:endParaRPr lang="en-US" sz="900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">
    <p:bg>
      <p:bgPr>
        <a:solidFill>
          <a:srgbClr val="F4F6F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475488"/>
          </a:xfrm>
          <a:prstGeom prst="rect">
            <a:avLst/>
          </a:prstGeom>
          <a:solidFill>
            <a:srgbClr val="028090"/>
          </a:solidFill>
          <a:ln w="12700">
            <a:solidFill>
              <a:srgbClr val="028090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" name="Text 1"/>
          <p:cNvSpPr/>
          <p:nvPr/>
        </p:nvSpPr>
        <p:spPr>
          <a:xfrm>
            <a:off x="274320" y="0"/>
            <a:ext cx="8595360" cy="4754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50" b="1" dirty="0">
                <a:solidFill>
                  <a:srgbClr val="FFFFFF"/>
                </a:solidFill>
              </a:rPr>
              <a:t>4.2 — Architecture Dashboard Power BI : Intégration Temps Réel QMS</a:t>
            </a:r>
            <a:endParaRPr lang="en-US" sz="1250" dirty="0"/>
          </a:p>
        </p:txBody>
      </p:sp>
      <p:sp>
        <p:nvSpPr>
          <p:cNvPr id="4" name="Shape 2"/>
          <p:cNvSpPr/>
          <p:nvPr/>
        </p:nvSpPr>
        <p:spPr>
          <a:xfrm>
            <a:off x="274320" y="594360"/>
            <a:ext cx="2377440" cy="4023360"/>
          </a:xfrm>
          <a:prstGeom prst="rect">
            <a:avLst/>
          </a:prstGeom>
          <a:solidFill>
            <a:srgbClr val="FFFFFF"/>
          </a:solidFill>
          <a:ln w="25400">
            <a:solidFill>
              <a:srgbClr val="028090"/>
            </a:solidFill>
            <a:prstDash val="solid"/>
          </a:ln>
          <a:effectLst>
            <a:outerShdw blurRad="101600" dist="38100" dir="8100000" algn="bl" rotWithShape="0">
              <a:srgbClr val="000000">
                <a:alpha val="12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5" name="Shape 3"/>
          <p:cNvSpPr/>
          <p:nvPr/>
        </p:nvSpPr>
        <p:spPr>
          <a:xfrm>
            <a:off x="274320" y="594360"/>
            <a:ext cx="2377440" cy="411480"/>
          </a:xfrm>
          <a:prstGeom prst="rect">
            <a:avLst/>
          </a:prstGeom>
          <a:solidFill>
            <a:srgbClr val="028090"/>
          </a:solidFill>
          <a:ln w="12700">
            <a:solidFill>
              <a:srgbClr val="028090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6" name="Text 4"/>
          <p:cNvSpPr/>
          <p:nvPr/>
        </p:nvSpPr>
        <p:spPr>
          <a:xfrm>
            <a:off x="347472" y="594360"/>
            <a:ext cx="2267712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00" b="1" dirty="0">
                <a:solidFill>
                  <a:srgbClr val="FFFFFF"/>
                </a:solidFill>
              </a:rPr>
              <a:t>Sources de données</a:t>
            </a:r>
            <a:endParaRPr lang="en-US" sz="1200" dirty="0"/>
          </a:p>
        </p:txBody>
      </p:sp>
      <p:sp>
        <p:nvSpPr>
          <p:cNvPr id="7" name="Shape 5"/>
          <p:cNvSpPr/>
          <p:nvPr/>
        </p:nvSpPr>
        <p:spPr>
          <a:xfrm>
            <a:off x="347472" y="1097280"/>
            <a:ext cx="2231136" cy="548640"/>
          </a:xfrm>
          <a:prstGeom prst="rect">
            <a:avLst/>
          </a:prstGeom>
          <a:solidFill>
            <a:srgbClr val="F4F6F9"/>
          </a:solidFill>
          <a:ln w="6350">
            <a:solidFill>
              <a:srgbClr val="028090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8" name="Text 6"/>
          <p:cNvSpPr/>
          <p:nvPr/>
        </p:nvSpPr>
        <p:spPr>
          <a:xfrm>
            <a:off x="411480" y="1115568"/>
            <a:ext cx="2148840" cy="51206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00" dirty="0">
                <a:solidFill>
                  <a:srgbClr val="0F1F3D"/>
                </a:solidFill>
              </a:rPr>
              <a:t>TrackWise® / Veeva Vault</a:t>
            </a:r>
            <a:endParaRPr lang="en-US" sz="1100" dirty="0"/>
          </a:p>
        </p:txBody>
      </p:sp>
      <p:sp>
        <p:nvSpPr>
          <p:cNvPr id="9" name="Shape 7"/>
          <p:cNvSpPr/>
          <p:nvPr/>
        </p:nvSpPr>
        <p:spPr>
          <a:xfrm>
            <a:off x="347472" y="1709928"/>
            <a:ext cx="2231136" cy="548640"/>
          </a:xfrm>
          <a:prstGeom prst="rect">
            <a:avLst/>
          </a:prstGeom>
          <a:solidFill>
            <a:srgbClr val="FFFFFF"/>
          </a:solidFill>
          <a:ln w="6350">
            <a:solidFill>
              <a:srgbClr val="028090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0" name="Text 8"/>
          <p:cNvSpPr/>
          <p:nvPr/>
        </p:nvSpPr>
        <p:spPr>
          <a:xfrm>
            <a:off x="411480" y="1728216"/>
            <a:ext cx="2148840" cy="51206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00" dirty="0">
                <a:solidFill>
                  <a:srgbClr val="0F1F3D"/>
                </a:solidFill>
              </a:rPr>
              <a:t>LIMS (LabWare / SampleManager)</a:t>
            </a:r>
            <a:endParaRPr lang="en-US" sz="1100" dirty="0"/>
          </a:p>
        </p:txBody>
      </p:sp>
      <p:sp>
        <p:nvSpPr>
          <p:cNvPr id="11" name="Shape 9"/>
          <p:cNvSpPr/>
          <p:nvPr/>
        </p:nvSpPr>
        <p:spPr>
          <a:xfrm>
            <a:off x="347472" y="2322576"/>
            <a:ext cx="2231136" cy="548640"/>
          </a:xfrm>
          <a:prstGeom prst="rect">
            <a:avLst/>
          </a:prstGeom>
          <a:solidFill>
            <a:srgbClr val="F4F6F9"/>
          </a:solidFill>
          <a:ln w="6350">
            <a:solidFill>
              <a:srgbClr val="028090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2" name="Text 10"/>
          <p:cNvSpPr/>
          <p:nvPr/>
        </p:nvSpPr>
        <p:spPr>
          <a:xfrm>
            <a:off x="411480" y="2340864"/>
            <a:ext cx="2148840" cy="51206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00" dirty="0">
                <a:solidFill>
                  <a:srgbClr val="0F1F3D"/>
                </a:solidFill>
              </a:rPr>
              <a:t>Minitab® / Minitab Connect</a:t>
            </a:r>
            <a:endParaRPr lang="en-US" sz="1100" dirty="0"/>
          </a:p>
        </p:txBody>
      </p:sp>
      <p:sp>
        <p:nvSpPr>
          <p:cNvPr id="13" name="Shape 11"/>
          <p:cNvSpPr/>
          <p:nvPr/>
        </p:nvSpPr>
        <p:spPr>
          <a:xfrm>
            <a:off x="347472" y="2935224"/>
            <a:ext cx="2231136" cy="548640"/>
          </a:xfrm>
          <a:prstGeom prst="rect">
            <a:avLst/>
          </a:prstGeom>
          <a:solidFill>
            <a:srgbClr val="FFFFFF"/>
          </a:solidFill>
          <a:ln w="6350">
            <a:solidFill>
              <a:srgbClr val="028090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4" name="Text 12"/>
          <p:cNvSpPr/>
          <p:nvPr/>
        </p:nvSpPr>
        <p:spPr>
          <a:xfrm>
            <a:off x="411480" y="2953512"/>
            <a:ext cx="2148840" cy="51206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00" dirty="0">
                <a:solidFill>
                  <a:srgbClr val="0F1F3D"/>
                </a:solidFill>
              </a:rPr>
              <a:t>Excel Templates QMS</a:t>
            </a:r>
            <a:endParaRPr lang="en-US" sz="1100" dirty="0"/>
          </a:p>
        </p:txBody>
      </p:sp>
      <p:sp>
        <p:nvSpPr>
          <p:cNvPr id="15" name="Shape 13"/>
          <p:cNvSpPr/>
          <p:nvPr/>
        </p:nvSpPr>
        <p:spPr>
          <a:xfrm>
            <a:off x="347472" y="3547872"/>
            <a:ext cx="2231136" cy="548640"/>
          </a:xfrm>
          <a:prstGeom prst="rect">
            <a:avLst/>
          </a:prstGeom>
          <a:solidFill>
            <a:srgbClr val="F4F6F9"/>
          </a:solidFill>
          <a:ln w="6350">
            <a:solidFill>
              <a:srgbClr val="028090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6" name="Text 14"/>
          <p:cNvSpPr/>
          <p:nvPr/>
        </p:nvSpPr>
        <p:spPr>
          <a:xfrm>
            <a:off x="411480" y="3566160"/>
            <a:ext cx="2148840" cy="51206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00" dirty="0">
                <a:solidFill>
                  <a:srgbClr val="0F1F3D"/>
                </a:solidFill>
              </a:rPr>
              <a:t>ERP (SAP / Oracle)</a:t>
            </a:r>
            <a:endParaRPr lang="en-US" sz="1100" dirty="0"/>
          </a:p>
        </p:txBody>
      </p:sp>
      <p:sp>
        <p:nvSpPr>
          <p:cNvPr id="17" name="Shape 15"/>
          <p:cNvSpPr/>
          <p:nvPr/>
        </p:nvSpPr>
        <p:spPr>
          <a:xfrm>
            <a:off x="2651760" y="1828800"/>
            <a:ext cx="274320" cy="0"/>
          </a:xfrm>
          <a:prstGeom prst="line">
            <a:avLst/>
          </a:prstGeom>
          <a:noFill/>
          <a:ln w="25400">
            <a:solidFill>
              <a:srgbClr val="028090"/>
            </a:solidFill>
            <a:prstDash val="solid"/>
            <a:tailEnd type="arrow"/>
          </a:ln>
        </p:spPr>
        <p:txBody>
          <a:bodyPr/>
          <a:lstStyle/>
          <a:p>
            <a:endParaRPr lang="fr-FR"/>
          </a:p>
        </p:txBody>
      </p:sp>
      <p:sp>
        <p:nvSpPr>
          <p:cNvPr id="18" name="Shape 16"/>
          <p:cNvSpPr/>
          <p:nvPr/>
        </p:nvSpPr>
        <p:spPr>
          <a:xfrm>
            <a:off x="2926080" y="594360"/>
            <a:ext cx="2377440" cy="4023360"/>
          </a:xfrm>
          <a:prstGeom prst="rect">
            <a:avLst/>
          </a:prstGeom>
          <a:solidFill>
            <a:srgbClr val="FFFFFF"/>
          </a:solidFill>
          <a:ln w="25400">
            <a:solidFill>
              <a:srgbClr val="2E5FA3"/>
            </a:solidFill>
            <a:prstDash val="solid"/>
          </a:ln>
          <a:effectLst>
            <a:outerShdw blurRad="101600" dist="38100" dir="8100000" algn="bl" rotWithShape="0">
              <a:srgbClr val="000000">
                <a:alpha val="12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19" name="Shape 17"/>
          <p:cNvSpPr/>
          <p:nvPr/>
        </p:nvSpPr>
        <p:spPr>
          <a:xfrm>
            <a:off x="2926080" y="594360"/>
            <a:ext cx="2377440" cy="411480"/>
          </a:xfrm>
          <a:prstGeom prst="rect">
            <a:avLst/>
          </a:prstGeom>
          <a:solidFill>
            <a:srgbClr val="2E5FA3"/>
          </a:solidFill>
          <a:ln w="12700">
            <a:solidFill>
              <a:srgbClr val="2E5FA3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0" name="Text 18"/>
          <p:cNvSpPr/>
          <p:nvPr/>
        </p:nvSpPr>
        <p:spPr>
          <a:xfrm>
            <a:off x="2999232" y="594360"/>
            <a:ext cx="2267712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00" b="1" dirty="0">
                <a:solidFill>
                  <a:srgbClr val="FFFFFF"/>
                </a:solidFill>
              </a:rPr>
              <a:t>Connecteurs natifs</a:t>
            </a:r>
            <a:endParaRPr lang="en-US" sz="1200" dirty="0"/>
          </a:p>
        </p:txBody>
      </p:sp>
      <p:sp>
        <p:nvSpPr>
          <p:cNvPr id="21" name="Shape 19"/>
          <p:cNvSpPr/>
          <p:nvPr/>
        </p:nvSpPr>
        <p:spPr>
          <a:xfrm>
            <a:off x="2999232" y="1097280"/>
            <a:ext cx="2231136" cy="548640"/>
          </a:xfrm>
          <a:prstGeom prst="rect">
            <a:avLst/>
          </a:prstGeom>
          <a:solidFill>
            <a:srgbClr val="F4F6F9"/>
          </a:solidFill>
          <a:ln w="6350">
            <a:solidFill>
              <a:srgbClr val="2E5FA3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2" name="Text 20"/>
          <p:cNvSpPr/>
          <p:nvPr/>
        </p:nvSpPr>
        <p:spPr>
          <a:xfrm>
            <a:off x="3063240" y="1115568"/>
            <a:ext cx="2148840" cy="51206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00" dirty="0">
                <a:solidFill>
                  <a:srgbClr val="0F1F3D"/>
                </a:solidFill>
              </a:rPr>
              <a:t>API REST Power BI</a:t>
            </a:r>
            <a:endParaRPr lang="en-US" sz="1100" dirty="0"/>
          </a:p>
        </p:txBody>
      </p:sp>
      <p:sp>
        <p:nvSpPr>
          <p:cNvPr id="23" name="Shape 21"/>
          <p:cNvSpPr/>
          <p:nvPr/>
        </p:nvSpPr>
        <p:spPr>
          <a:xfrm>
            <a:off x="2999232" y="1709928"/>
            <a:ext cx="2231136" cy="548640"/>
          </a:xfrm>
          <a:prstGeom prst="rect">
            <a:avLst/>
          </a:prstGeom>
          <a:solidFill>
            <a:srgbClr val="FFFFFF"/>
          </a:solidFill>
          <a:ln w="6350">
            <a:solidFill>
              <a:srgbClr val="2E5FA3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4" name="Text 22"/>
          <p:cNvSpPr/>
          <p:nvPr/>
        </p:nvSpPr>
        <p:spPr>
          <a:xfrm>
            <a:off x="3063240" y="1728216"/>
            <a:ext cx="2148840" cy="51206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00" dirty="0">
                <a:solidFill>
                  <a:srgbClr val="0F1F3D"/>
                </a:solidFill>
              </a:rPr>
              <a:t>Fichiers CSV/Excel automatisés</a:t>
            </a:r>
            <a:endParaRPr lang="en-US" sz="1100" dirty="0"/>
          </a:p>
        </p:txBody>
      </p:sp>
      <p:sp>
        <p:nvSpPr>
          <p:cNvPr id="25" name="Shape 23"/>
          <p:cNvSpPr/>
          <p:nvPr/>
        </p:nvSpPr>
        <p:spPr>
          <a:xfrm>
            <a:off x="2999232" y="2322576"/>
            <a:ext cx="2231136" cy="548640"/>
          </a:xfrm>
          <a:prstGeom prst="rect">
            <a:avLst/>
          </a:prstGeom>
          <a:solidFill>
            <a:srgbClr val="F4F6F9"/>
          </a:solidFill>
          <a:ln w="6350">
            <a:solidFill>
              <a:srgbClr val="2E5FA3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6" name="Text 24"/>
          <p:cNvSpPr/>
          <p:nvPr/>
        </p:nvSpPr>
        <p:spPr>
          <a:xfrm>
            <a:off x="3063240" y="2340864"/>
            <a:ext cx="2148840" cy="51206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00" dirty="0">
                <a:solidFill>
                  <a:srgbClr val="0F1F3D"/>
                </a:solidFill>
              </a:rPr>
              <a:t>Direct Query mode</a:t>
            </a:r>
            <a:endParaRPr lang="en-US" sz="1100" dirty="0"/>
          </a:p>
        </p:txBody>
      </p:sp>
      <p:sp>
        <p:nvSpPr>
          <p:cNvPr id="27" name="Shape 25"/>
          <p:cNvSpPr/>
          <p:nvPr/>
        </p:nvSpPr>
        <p:spPr>
          <a:xfrm>
            <a:off x="2999232" y="2935224"/>
            <a:ext cx="2231136" cy="548640"/>
          </a:xfrm>
          <a:prstGeom prst="rect">
            <a:avLst/>
          </a:prstGeom>
          <a:solidFill>
            <a:srgbClr val="FFFFFF"/>
          </a:solidFill>
          <a:ln w="6350">
            <a:solidFill>
              <a:srgbClr val="2E5FA3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8" name="Text 26"/>
          <p:cNvSpPr/>
          <p:nvPr/>
        </p:nvSpPr>
        <p:spPr>
          <a:xfrm>
            <a:off x="3063240" y="2953512"/>
            <a:ext cx="2148840" cy="51206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00" dirty="0">
                <a:solidFill>
                  <a:srgbClr val="0F1F3D"/>
                </a:solidFill>
              </a:rPr>
              <a:t>Actualisation auto. (1h)</a:t>
            </a:r>
            <a:endParaRPr lang="en-US" sz="1100" dirty="0"/>
          </a:p>
        </p:txBody>
      </p:sp>
      <p:sp>
        <p:nvSpPr>
          <p:cNvPr id="29" name="Shape 27"/>
          <p:cNvSpPr/>
          <p:nvPr/>
        </p:nvSpPr>
        <p:spPr>
          <a:xfrm>
            <a:off x="2999232" y="3547872"/>
            <a:ext cx="2231136" cy="548640"/>
          </a:xfrm>
          <a:prstGeom prst="rect">
            <a:avLst/>
          </a:prstGeom>
          <a:solidFill>
            <a:srgbClr val="F4F6F9"/>
          </a:solidFill>
          <a:ln w="6350">
            <a:solidFill>
              <a:srgbClr val="2E5FA3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0" name="Text 28"/>
          <p:cNvSpPr/>
          <p:nvPr/>
        </p:nvSpPr>
        <p:spPr>
          <a:xfrm>
            <a:off x="3063240" y="3566160"/>
            <a:ext cx="2148840" cy="51206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00" dirty="0">
                <a:solidFill>
                  <a:srgbClr val="0F1F3D"/>
                </a:solidFill>
              </a:rPr>
              <a:t>Gateway on-premise</a:t>
            </a:r>
            <a:endParaRPr lang="en-US" sz="1100" dirty="0"/>
          </a:p>
        </p:txBody>
      </p:sp>
      <p:sp>
        <p:nvSpPr>
          <p:cNvPr id="31" name="Shape 29"/>
          <p:cNvSpPr/>
          <p:nvPr/>
        </p:nvSpPr>
        <p:spPr>
          <a:xfrm>
            <a:off x="5303520" y="1828800"/>
            <a:ext cx="274320" cy="0"/>
          </a:xfrm>
          <a:prstGeom prst="line">
            <a:avLst/>
          </a:prstGeom>
          <a:noFill/>
          <a:ln w="25400">
            <a:solidFill>
              <a:srgbClr val="2E5FA3"/>
            </a:solidFill>
            <a:prstDash val="solid"/>
            <a:tailEnd type="arrow"/>
          </a:ln>
        </p:spPr>
        <p:txBody>
          <a:bodyPr/>
          <a:lstStyle/>
          <a:p>
            <a:endParaRPr lang="fr-FR"/>
          </a:p>
        </p:txBody>
      </p:sp>
      <p:sp>
        <p:nvSpPr>
          <p:cNvPr id="32" name="Shape 30"/>
          <p:cNvSpPr/>
          <p:nvPr/>
        </p:nvSpPr>
        <p:spPr>
          <a:xfrm>
            <a:off x="5577840" y="594360"/>
            <a:ext cx="2377440" cy="4023360"/>
          </a:xfrm>
          <a:prstGeom prst="rect">
            <a:avLst/>
          </a:prstGeom>
          <a:solidFill>
            <a:srgbClr val="FFFFFF"/>
          </a:solidFill>
          <a:ln w="25400">
            <a:solidFill>
              <a:srgbClr val="1B3A6B"/>
            </a:solidFill>
            <a:prstDash val="solid"/>
          </a:ln>
          <a:effectLst>
            <a:outerShdw blurRad="101600" dist="38100" dir="8100000" algn="bl" rotWithShape="0">
              <a:srgbClr val="000000">
                <a:alpha val="12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33" name="Shape 31"/>
          <p:cNvSpPr/>
          <p:nvPr/>
        </p:nvSpPr>
        <p:spPr>
          <a:xfrm>
            <a:off x="5577840" y="594360"/>
            <a:ext cx="2377440" cy="411480"/>
          </a:xfrm>
          <a:prstGeom prst="rect">
            <a:avLst/>
          </a:prstGeom>
          <a:solidFill>
            <a:srgbClr val="1B3A6B"/>
          </a:solidFill>
          <a:ln w="12700">
            <a:solidFill>
              <a:srgbClr val="1B3A6B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4" name="Text 32"/>
          <p:cNvSpPr/>
          <p:nvPr/>
        </p:nvSpPr>
        <p:spPr>
          <a:xfrm>
            <a:off x="5650992" y="594360"/>
            <a:ext cx="2267712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00" b="1" dirty="0">
                <a:solidFill>
                  <a:srgbClr val="FFFFFF"/>
                </a:solidFill>
              </a:rPr>
              <a:t>Dashboard Power BI</a:t>
            </a:r>
            <a:endParaRPr lang="en-US" sz="1200" dirty="0"/>
          </a:p>
        </p:txBody>
      </p:sp>
      <p:sp>
        <p:nvSpPr>
          <p:cNvPr id="35" name="Shape 33"/>
          <p:cNvSpPr/>
          <p:nvPr/>
        </p:nvSpPr>
        <p:spPr>
          <a:xfrm>
            <a:off x="5650992" y="1097280"/>
            <a:ext cx="2231136" cy="548640"/>
          </a:xfrm>
          <a:prstGeom prst="rect">
            <a:avLst/>
          </a:prstGeom>
          <a:solidFill>
            <a:srgbClr val="F4F6F9"/>
          </a:solidFill>
          <a:ln w="6350">
            <a:solidFill>
              <a:srgbClr val="1B3A6B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6" name="Text 34"/>
          <p:cNvSpPr/>
          <p:nvPr/>
        </p:nvSpPr>
        <p:spPr>
          <a:xfrm>
            <a:off x="5715000" y="1115568"/>
            <a:ext cx="2148840" cy="51206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00" dirty="0">
                <a:solidFill>
                  <a:srgbClr val="0F1F3D"/>
                </a:solidFill>
              </a:rPr>
              <a:t>6 KPI Cards (RAG)</a:t>
            </a:r>
            <a:endParaRPr lang="en-US" sz="1100" dirty="0"/>
          </a:p>
        </p:txBody>
      </p:sp>
      <p:sp>
        <p:nvSpPr>
          <p:cNvPr id="37" name="Shape 35"/>
          <p:cNvSpPr/>
          <p:nvPr/>
        </p:nvSpPr>
        <p:spPr>
          <a:xfrm>
            <a:off x="5650992" y="1709928"/>
            <a:ext cx="2231136" cy="548640"/>
          </a:xfrm>
          <a:prstGeom prst="rect">
            <a:avLst/>
          </a:prstGeom>
          <a:solidFill>
            <a:srgbClr val="FFFFFF"/>
          </a:solidFill>
          <a:ln w="6350">
            <a:solidFill>
              <a:srgbClr val="1B3A6B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8" name="Text 36"/>
          <p:cNvSpPr/>
          <p:nvPr/>
        </p:nvSpPr>
        <p:spPr>
          <a:xfrm>
            <a:off x="5715000" y="1728216"/>
            <a:ext cx="2148840" cy="51206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00" dirty="0">
                <a:solidFill>
                  <a:srgbClr val="0F1F3D"/>
                </a:solidFill>
              </a:rPr>
              <a:t>Courbe tendance OOS 12 mois</a:t>
            </a:r>
            <a:endParaRPr lang="en-US" sz="1100" dirty="0"/>
          </a:p>
        </p:txBody>
      </p:sp>
      <p:sp>
        <p:nvSpPr>
          <p:cNvPr id="39" name="Shape 37"/>
          <p:cNvSpPr/>
          <p:nvPr/>
        </p:nvSpPr>
        <p:spPr>
          <a:xfrm>
            <a:off x="5650992" y="2322576"/>
            <a:ext cx="2231136" cy="548640"/>
          </a:xfrm>
          <a:prstGeom prst="rect">
            <a:avLst/>
          </a:prstGeom>
          <a:solidFill>
            <a:srgbClr val="F4F6F9"/>
          </a:solidFill>
          <a:ln w="6350">
            <a:solidFill>
              <a:srgbClr val="1B3A6B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40" name="Text 38"/>
          <p:cNvSpPr/>
          <p:nvPr/>
        </p:nvSpPr>
        <p:spPr>
          <a:xfrm>
            <a:off x="5715000" y="2340864"/>
            <a:ext cx="2148840" cy="51206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00" dirty="0">
                <a:solidFill>
                  <a:srgbClr val="0F1F3D"/>
                </a:solidFill>
              </a:rPr>
              <a:t>Pareto causes</a:t>
            </a:r>
            <a:endParaRPr lang="en-US" sz="1100" dirty="0"/>
          </a:p>
        </p:txBody>
      </p:sp>
      <p:sp>
        <p:nvSpPr>
          <p:cNvPr id="41" name="Shape 39"/>
          <p:cNvSpPr/>
          <p:nvPr/>
        </p:nvSpPr>
        <p:spPr>
          <a:xfrm>
            <a:off x="5650992" y="2935224"/>
            <a:ext cx="2231136" cy="548640"/>
          </a:xfrm>
          <a:prstGeom prst="rect">
            <a:avLst/>
          </a:prstGeom>
          <a:solidFill>
            <a:srgbClr val="FFFFFF"/>
          </a:solidFill>
          <a:ln w="6350">
            <a:solidFill>
              <a:srgbClr val="1B3A6B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42" name="Text 40"/>
          <p:cNvSpPr/>
          <p:nvPr/>
        </p:nvSpPr>
        <p:spPr>
          <a:xfrm>
            <a:off x="5715000" y="2953512"/>
            <a:ext cx="2148840" cy="51206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00" dirty="0">
                <a:solidFill>
                  <a:srgbClr val="0F1F3D"/>
                </a:solidFill>
              </a:rPr>
              <a:t>Donut statuts CAPA</a:t>
            </a:r>
            <a:endParaRPr lang="en-US" sz="1100" dirty="0"/>
          </a:p>
        </p:txBody>
      </p:sp>
      <p:sp>
        <p:nvSpPr>
          <p:cNvPr id="43" name="Shape 41"/>
          <p:cNvSpPr/>
          <p:nvPr/>
        </p:nvSpPr>
        <p:spPr>
          <a:xfrm>
            <a:off x="5650992" y="3547872"/>
            <a:ext cx="2231136" cy="548640"/>
          </a:xfrm>
          <a:prstGeom prst="rect">
            <a:avLst/>
          </a:prstGeom>
          <a:solidFill>
            <a:srgbClr val="F4F6F9"/>
          </a:solidFill>
          <a:ln w="6350">
            <a:solidFill>
              <a:srgbClr val="1B3A6B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44" name="Text 42"/>
          <p:cNvSpPr/>
          <p:nvPr/>
        </p:nvSpPr>
        <p:spPr>
          <a:xfrm>
            <a:off x="5715000" y="3566160"/>
            <a:ext cx="2148840" cy="51206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00" dirty="0">
                <a:solidFill>
                  <a:srgbClr val="0F1F3D"/>
                </a:solidFill>
              </a:rPr>
              <a:t>Ppk avant/après par produit</a:t>
            </a:r>
            <a:endParaRPr lang="en-US" sz="1100" dirty="0"/>
          </a:p>
        </p:txBody>
      </p:sp>
      <p:sp>
        <p:nvSpPr>
          <p:cNvPr id="45" name="Shape 43"/>
          <p:cNvSpPr/>
          <p:nvPr/>
        </p:nvSpPr>
        <p:spPr>
          <a:xfrm>
            <a:off x="5650992" y="4160520"/>
            <a:ext cx="2231136" cy="548640"/>
          </a:xfrm>
          <a:prstGeom prst="rect">
            <a:avLst/>
          </a:prstGeom>
          <a:solidFill>
            <a:srgbClr val="FFFFFF"/>
          </a:solidFill>
          <a:ln w="6350">
            <a:solidFill>
              <a:srgbClr val="1B3A6B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46" name="Text 44"/>
          <p:cNvSpPr/>
          <p:nvPr/>
        </p:nvSpPr>
        <p:spPr>
          <a:xfrm>
            <a:off x="5715000" y="4178808"/>
            <a:ext cx="2148840" cy="51206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00" dirty="0">
                <a:solidFill>
                  <a:srgbClr val="0F1F3D"/>
                </a:solidFill>
              </a:rPr>
              <a:t>Effectiveness J+30/90/180</a:t>
            </a:r>
            <a:endParaRPr lang="en-US" sz="1100" dirty="0"/>
          </a:p>
        </p:txBody>
      </p:sp>
      <p:sp>
        <p:nvSpPr>
          <p:cNvPr id="47" name="Shape 45"/>
          <p:cNvSpPr/>
          <p:nvPr/>
        </p:nvSpPr>
        <p:spPr>
          <a:xfrm>
            <a:off x="274320" y="4681728"/>
            <a:ext cx="8595360" cy="320040"/>
          </a:xfrm>
          <a:prstGeom prst="rect">
            <a:avLst/>
          </a:prstGeom>
          <a:solidFill>
            <a:srgbClr val="E0F4F6"/>
          </a:solidFill>
          <a:ln w="12700">
            <a:solidFill>
              <a:srgbClr val="028090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48" name="Text 46"/>
          <p:cNvSpPr/>
          <p:nvPr/>
        </p:nvSpPr>
        <p:spPr>
          <a:xfrm>
            <a:off x="411480" y="4700016"/>
            <a:ext cx="832104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50" dirty="0">
                <a:solidFill>
                  <a:srgbClr val="0F1F3D"/>
                </a:solidFill>
              </a:rPr>
              <a:t>🔒  Partage sécurisé : Microsoft Teams · Portail Intranet Qualité · Alerte email · Accès par rôle (QC / QA / Direction)</a:t>
            </a:r>
            <a:endParaRPr lang="en-US" sz="1050" dirty="0"/>
          </a:p>
        </p:txBody>
      </p:sp>
      <p:sp>
        <p:nvSpPr>
          <p:cNvPr id="49" name="Shape 47"/>
          <p:cNvSpPr/>
          <p:nvPr/>
        </p:nvSpPr>
        <p:spPr>
          <a:xfrm>
            <a:off x="0" y="4892040"/>
            <a:ext cx="9144000" cy="251460"/>
          </a:xfrm>
          <a:prstGeom prst="rect">
            <a:avLst/>
          </a:prstGeom>
          <a:solidFill>
            <a:srgbClr val="1B3A6B"/>
          </a:solidFill>
          <a:ln w="12700">
            <a:solidFill>
              <a:srgbClr val="1B3A6B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50" name="Text 48"/>
          <p:cNvSpPr/>
          <p:nvPr/>
        </p:nvSpPr>
        <p:spPr>
          <a:xfrm>
            <a:off x="274320" y="4892040"/>
            <a:ext cx="8229600" cy="2514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AABBDD"/>
                </a:solidFill>
              </a:rPr>
              <a:t>OOS, OOT &amp; CAPA en Industrie Pharmaceutique — Rachid BERKANI</a:t>
            </a:r>
            <a:endParaRPr lang="en-US" sz="900" dirty="0"/>
          </a:p>
        </p:txBody>
      </p:sp>
      <p:sp>
        <p:nvSpPr>
          <p:cNvPr id="51" name="Text 49"/>
          <p:cNvSpPr/>
          <p:nvPr/>
        </p:nvSpPr>
        <p:spPr>
          <a:xfrm>
            <a:off x="8046720" y="4855464"/>
            <a:ext cx="914400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900" dirty="0">
                <a:solidFill>
                  <a:srgbClr val="64748B"/>
                </a:solidFill>
              </a:rPr>
              <a:t>14 / 18</a:t>
            </a:r>
            <a:endParaRPr lang="en-US" sz="900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475488"/>
          </a:xfrm>
          <a:prstGeom prst="rect">
            <a:avLst/>
          </a:prstGeom>
          <a:solidFill>
            <a:srgbClr val="2E5FA3"/>
          </a:solidFill>
          <a:ln w="12700">
            <a:solidFill>
              <a:srgbClr val="2E5FA3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" name="Text 1"/>
          <p:cNvSpPr/>
          <p:nvPr/>
        </p:nvSpPr>
        <p:spPr>
          <a:xfrm>
            <a:off x="274320" y="0"/>
            <a:ext cx="8595360" cy="4754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50" b="1" dirty="0">
                <a:solidFill>
                  <a:srgbClr val="FFFFFF"/>
                </a:solidFill>
              </a:rPr>
              <a:t>4.2 — Fréquence de Revue des KPI par Niveau Hiérarchique (ICH Q10)</a:t>
            </a:r>
            <a:endParaRPr lang="en-US" sz="1250" dirty="0"/>
          </a:p>
        </p:txBody>
      </p:sp>
      <p:sp>
        <p:nvSpPr>
          <p:cNvPr id="4" name="Shape 2"/>
          <p:cNvSpPr/>
          <p:nvPr/>
        </p:nvSpPr>
        <p:spPr>
          <a:xfrm>
            <a:off x="274320" y="658368"/>
            <a:ext cx="8595360" cy="1188720"/>
          </a:xfrm>
          <a:prstGeom prst="rect">
            <a:avLst/>
          </a:prstGeom>
          <a:solidFill>
            <a:srgbClr val="FFFFFF"/>
          </a:solidFill>
          <a:ln w="25400">
            <a:solidFill>
              <a:srgbClr val="1E8449"/>
            </a:solidFill>
            <a:prstDash val="solid"/>
          </a:ln>
          <a:effectLst>
            <a:outerShdw blurRad="101600" dist="38100" dir="8100000" algn="bl" rotWithShape="0">
              <a:srgbClr val="000000">
                <a:alpha val="12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5" name="Shape 3"/>
          <p:cNvSpPr/>
          <p:nvPr/>
        </p:nvSpPr>
        <p:spPr>
          <a:xfrm>
            <a:off x="274320" y="658368"/>
            <a:ext cx="2011680" cy="1188720"/>
          </a:xfrm>
          <a:prstGeom prst="rect">
            <a:avLst/>
          </a:prstGeom>
          <a:solidFill>
            <a:srgbClr val="1E8449"/>
          </a:solidFill>
          <a:ln w="12700">
            <a:solidFill>
              <a:srgbClr val="1E8449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6" name="Text 4"/>
          <p:cNvSpPr/>
          <p:nvPr/>
        </p:nvSpPr>
        <p:spPr>
          <a:xfrm>
            <a:off x="320040" y="749808"/>
            <a:ext cx="1920240" cy="502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lnSpc>
                <a:spcPct val="120000"/>
              </a:lnSpc>
              <a:buNone/>
            </a:pPr>
            <a:r>
              <a:rPr lang="en-US" sz="1300" b="1" dirty="0">
                <a:solidFill>
                  <a:srgbClr val="FFFFFF"/>
                </a:solidFill>
              </a:rPr>
              <a:t>Superviseurs CQ</a:t>
            </a:r>
            <a:endParaRPr lang="en-US" sz="1300" dirty="0"/>
          </a:p>
        </p:txBody>
      </p:sp>
      <p:sp>
        <p:nvSpPr>
          <p:cNvPr id="7" name="Shape 5"/>
          <p:cNvSpPr/>
          <p:nvPr/>
        </p:nvSpPr>
        <p:spPr>
          <a:xfrm>
            <a:off x="2331720" y="795528"/>
            <a:ext cx="1463040" cy="502920"/>
          </a:xfrm>
          <a:prstGeom prst="rect">
            <a:avLst/>
          </a:prstGeom>
          <a:solidFill>
            <a:srgbClr val="1E8449"/>
          </a:solidFill>
          <a:ln w="12700">
            <a:solidFill>
              <a:srgbClr val="1E8449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8" name="Text 6"/>
          <p:cNvSpPr/>
          <p:nvPr/>
        </p:nvSpPr>
        <p:spPr>
          <a:xfrm>
            <a:off x="2331720" y="795528"/>
            <a:ext cx="1463040" cy="502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300" b="1" dirty="0">
                <a:solidFill>
                  <a:srgbClr val="FFFFFF"/>
                </a:solidFill>
              </a:rPr>
              <a:t>Hebdomadaire</a:t>
            </a:r>
            <a:endParaRPr lang="en-US" sz="1300" dirty="0"/>
          </a:p>
        </p:txBody>
      </p:sp>
      <p:sp>
        <p:nvSpPr>
          <p:cNvPr id="9" name="Text 7"/>
          <p:cNvSpPr/>
          <p:nvPr/>
        </p:nvSpPr>
        <p:spPr>
          <a:xfrm>
            <a:off x="3931920" y="795528"/>
            <a:ext cx="4846320" cy="8686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35000"/>
              </a:lnSpc>
              <a:buNone/>
            </a:pPr>
            <a:r>
              <a:rPr lang="en-US" sz="1200" dirty="0">
                <a:solidFill>
                  <a:srgbClr val="0F1F3D"/>
                </a:solidFill>
              </a:rPr>
              <a:t>KPI : Délais investigation · Statuts CAPA · Alertes immédiates · Retards</a:t>
            </a:r>
            <a:endParaRPr lang="en-US" sz="1200" dirty="0"/>
          </a:p>
        </p:txBody>
      </p:sp>
      <p:sp>
        <p:nvSpPr>
          <p:cNvPr id="10" name="Shape 8"/>
          <p:cNvSpPr/>
          <p:nvPr/>
        </p:nvSpPr>
        <p:spPr>
          <a:xfrm>
            <a:off x="274320" y="1984248"/>
            <a:ext cx="8595360" cy="1188720"/>
          </a:xfrm>
          <a:prstGeom prst="rect">
            <a:avLst/>
          </a:prstGeom>
          <a:solidFill>
            <a:srgbClr val="FFFFFF"/>
          </a:solidFill>
          <a:ln w="25400">
            <a:solidFill>
              <a:srgbClr val="2E5FA3"/>
            </a:solidFill>
            <a:prstDash val="solid"/>
          </a:ln>
          <a:effectLst>
            <a:outerShdw blurRad="101600" dist="38100" dir="8100000" algn="bl" rotWithShape="0">
              <a:srgbClr val="000000">
                <a:alpha val="12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11" name="Shape 9"/>
          <p:cNvSpPr/>
          <p:nvPr/>
        </p:nvSpPr>
        <p:spPr>
          <a:xfrm>
            <a:off x="274320" y="1984248"/>
            <a:ext cx="2011680" cy="1188720"/>
          </a:xfrm>
          <a:prstGeom prst="rect">
            <a:avLst/>
          </a:prstGeom>
          <a:solidFill>
            <a:srgbClr val="2E5FA3"/>
          </a:solidFill>
          <a:ln w="12700">
            <a:solidFill>
              <a:srgbClr val="2E5FA3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2" name="Text 10"/>
          <p:cNvSpPr/>
          <p:nvPr/>
        </p:nvSpPr>
        <p:spPr>
          <a:xfrm>
            <a:off x="320040" y="2075688"/>
            <a:ext cx="1920240" cy="502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lnSpc>
                <a:spcPct val="120000"/>
              </a:lnSpc>
              <a:buNone/>
            </a:pPr>
            <a:r>
              <a:rPr lang="en-US" sz="1300" b="1" dirty="0">
                <a:solidFill>
                  <a:srgbClr val="FFFFFF"/>
                </a:solidFill>
              </a:rPr>
              <a:t>Responsables QA/QC</a:t>
            </a:r>
            <a:endParaRPr lang="en-US" sz="1300" dirty="0"/>
          </a:p>
        </p:txBody>
      </p:sp>
      <p:sp>
        <p:nvSpPr>
          <p:cNvPr id="13" name="Shape 11"/>
          <p:cNvSpPr/>
          <p:nvPr/>
        </p:nvSpPr>
        <p:spPr>
          <a:xfrm>
            <a:off x="2331720" y="2121408"/>
            <a:ext cx="1463040" cy="502920"/>
          </a:xfrm>
          <a:prstGeom prst="rect">
            <a:avLst/>
          </a:prstGeom>
          <a:solidFill>
            <a:srgbClr val="2E5FA3"/>
          </a:solidFill>
          <a:ln w="12700">
            <a:solidFill>
              <a:srgbClr val="2E5FA3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4" name="Text 12"/>
          <p:cNvSpPr/>
          <p:nvPr/>
        </p:nvSpPr>
        <p:spPr>
          <a:xfrm>
            <a:off x="2331720" y="2121408"/>
            <a:ext cx="1463040" cy="502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300" b="1" dirty="0">
                <a:solidFill>
                  <a:srgbClr val="FFFFFF"/>
                </a:solidFill>
              </a:rPr>
              <a:t>Mensuelle</a:t>
            </a:r>
            <a:endParaRPr lang="en-US" sz="1300" dirty="0"/>
          </a:p>
        </p:txBody>
      </p:sp>
      <p:sp>
        <p:nvSpPr>
          <p:cNvPr id="15" name="Text 13"/>
          <p:cNvSpPr/>
          <p:nvPr/>
        </p:nvSpPr>
        <p:spPr>
          <a:xfrm>
            <a:off x="3931920" y="2121408"/>
            <a:ext cx="4846320" cy="8686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35000"/>
              </a:lnSpc>
              <a:buNone/>
            </a:pPr>
            <a:r>
              <a:rPr lang="en-US" sz="1200" dirty="0">
                <a:solidFill>
                  <a:srgbClr val="0F1F3D"/>
                </a:solidFill>
              </a:rPr>
              <a:t>KPI : Taux OOS · Taux récurrence · Ppk moyen · % Effectiveness Check · CAPA retard</a:t>
            </a:r>
            <a:endParaRPr lang="en-US" sz="1200" dirty="0"/>
          </a:p>
        </p:txBody>
      </p:sp>
      <p:sp>
        <p:nvSpPr>
          <p:cNvPr id="16" name="Shape 14"/>
          <p:cNvSpPr/>
          <p:nvPr/>
        </p:nvSpPr>
        <p:spPr>
          <a:xfrm>
            <a:off x="274320" y="3310128"/>
            <a:ext cx="8595360" cy="1188720"/>
          </a:xfrm>
          <a:prstGeom prst="rect">
            <a:avLst/>
          </a:prstGeom>
          <a:solidFill>
            <a:srgbClr val="FFFFFF"/>
          </a:solidFill>
          <a:ln w="25400">
            <a:solidFill>
              <a:srgbClr val="1B3A6B"/>
            </a:solidFill>
            <a:prstDash val="solid"/>
          </a:ln>
          <a:effectLst>
            <a:outerShdw blurRad="101600" dist="38100" dir="8100000" algn="bl" rotWithShape="0">
              <a:srgbClr val="000000">
                <a:alpha val="12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17" name="Shape 15"/>
          <p:cNvSpPr/>
          <p:nvPr/>
        </p:nvSpPr>
        <p:spPr>
          <a:xfrm>
            <a:off x="274320" y="3310128"/>
            <a:ext cx="2011680" cy="1188720"/>
          </a:xfrm>
          <a:prstGeom prst="rect">
            <a:avLst/>
          </a:prstGeom>
          <a:solidFill>
            <a:srgbClr val="1B3A6B"/>
          </a:solidFill>
          <a:ln w="12700">
            <a:solidFill>
              <a:srgbClr val="1B3A6B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8" name="Text 16"/>
          <p:cNvSpPr/>
          <p:nvPr/>
        </p:nvSpPr>
        <p:spPr>
          <a:xfrm>
            <a:off x="320040" y="3401568"/>
            <a:ext cx="1920240" cy="502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lnSpc>
                <a:spcPct val="120000"/>
              </a:lnSpc>
              <a:buNone/>
            </a:pPr>
            <a:r>
              <a:rPr lang="en-US" sz="1300" b="1" dirty="0">
                <a:solidFill>
                  <a:srgbClr val="FFFFFF"/>
                </a:solidFill>
              </a:rPr>
              <a:t>Direction Qualité</a:t>
            </a:r>
            <a:endParaRPr lang="en-US" sz="1300" dirty="0"/>
          </a:p>
        </p:txBody>
      </p:sp>
      <p:sp>
        <p:nvSpPr>
          <p:cNvPr id="19" name="Shape 17"/>
          <p:cNvSpPr/>
          <p:nvPr/>
        </p:nvSpPr>
        <p:spPr>
          <a:xfrm>
            <a:off x="2331720" y="3447288"/>
            <a:ext cx="1463040" cy="502920"/>
          </a:xfrm>
          <a:prstGeom prst="rect">
            <a:avLst/>
          </a:prstGeom>
          <a:solidFill>
            <a:srgbClr val="1B3A6B"/>
          </a:solidFill>
          <a:ln w="12700">
            <a:solidFill>
              <a:srgbClr val="1B3A6B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0" name="Text 18"/>
          <p:cNvSpPr/>
          <p:nvPr/>
        </p:nvSpPr>
        <p:spPr>
          <a:xfrm>
            <a:off x="2331720" y="3447288"/>
            <a:ext cx="1463040" cy="502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300" b="1" dirty="0">
                <a:solidFill>
                  <a:srgbClr val="FFFFFF"/>
                </a:solidFill>
              </a:rPr>
              <a:t>Trimestrielle</a:t>
            </a:r>
            <a:endParaRPr lang="en-US" sz="1300" dirty="0"/>
          </a:p>
        </p:txBody>
      </p:sp>
      <p:sp>
        <p:nvSpPr>
          <p:cNvPr id="21" name="Text 19"/>
          <p:cNvSpPr/>
          <p:nvPr/>
        </p:nvSpPr>
        <p:spPr>
          <a:xfrm>
            <a:off x="3931920" y="3447288"/>
            <a:ext cx="4846320" cy="8686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35000"/>
              </a:lnSpc>
              <a:buNone/>
            </a:pPr>
            <a:r>
              <a:rPr lang="en-US" sz="1200" dirty="0">
                <a:solidFill>
                  <a:srgbClr val="0F1F3D"/>
                </a:solidFill>
              </a:rPr>
              <a:t>KPI : Tableau de bord complet · Revue de Direction ICH Q10 · Tendances annuelles APR</a:t>
            </a:r>
            <a:endParaRPr lang="en-US" sz="1200" dirty="0"/>
          </a:p>
        </p:txBody>
      </p:sp>
      <p:sp>
        <p:nvSpPr>
          <p:cNvPr id="22" name="Shape 20"/>
          <p:cNvSpPr/>
          <p:nvPr/>
        </p:nvSpPr>
        <p:spPr>
          <a:xfrm>
            <a:off x="274320" y="4681728"/>
            <a:ext cx="8595360" cy="182880"/>
          </a:xfrm>
          <a:prstGeom prst="rect">
            <a:avLst/>
          </a:prstGeom>
          <a:solidFill>
            <a:srgbClr val="FDECEA"/>
          </a:solidFill>
          <a:ln w="12700">
            <a:solidFill>
              <a:srgbClr val="C0392B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3" name="Text 21"/>
          <p:cNvSpPr/>
          <p:nvPr/>
        </p:nvSpPr>
        <p:spPr>
          <a:xfrm>
            <a:off x="365760" y="4681728"/>
            <a:ext cx="8412480" cy="1828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50" dirty="0">
                <a:solidFill>
                  <a:srgbClr val="C0392B"/>
                </a:solidFill>
              </a:rPr>
              <a:t>Escalade auto : OOS &lt; 80% (2 mois) → Alert QA  |  CAPA critique &gt; 15j retard → Director QA  |  Ppk &lt; 1,33 → Réouverture immédiate</a:t>
            </a:r>
            <a:endParaRPr lang="en-US" sz="950" dirty="0"/>
          </a:p>
        </p:txBody>
      </p:sp>
      <p:sp>
        <p:nvSpPr>
          <p:cNvPr id="24" name="Shape 22"/>
          <p:cNvSpPr/>
          <p:nvPr/>
        </p:nvSpPr>
        <p:spPr>
          <a:xfrm>
            <a:off x="0" y="4892040"/>
            <a:ext cx="9144000" cy="251460"/>
          </a:xfrm>
          <a:prstGeom prst="rect">
            <a:avLst/>
          </a:prstGeom>
          <a:solidFill>
            <a:srgbClr val="1B3A6B"/>
          </a:solidFill>
          <a:ln w="12700">
            <a:solidFill>
              <a:srgbClr val="1B3A6B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5" name="Text 23"/>
          <p:cNvSpPr/>
          <p:nvPr/>
        </p:nvSpPr>
        <p:spPr>
          <a:xfrm>
            <a:off x="274320" y="4892040"/>
            <a:ext cx="8229600" cy="2514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AABBDD"/>
                </a:solidFill>
              </a:rPr>
              <a:t>OOS, OOT &amp; CAPA en Industrie Pharmaceutique — Rachid BERKANI</a:t>
            </a:r>
            <a:endParaRPr lang="en-US" sz="900" dirty="0"/>
          </a:p>
        </p:txBody>
      </p:sp>
      <p:sp>
        <p:nvSpPr>
          <p:cNvPr id="26" name="Text 24"/>
          <p:cNvSpPr/>
          <p:nvPr/>
        </p:nvSpPr>
        <p:spPr>
          <a:xfrm>
            <a:off x="8046720" y="4855464"/>
            <a:ext cx="914400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900" dirty="0">
                <a:solidFill>
                  <a:srgbClr val="64748B"/>
                </a:solidFill>
              </a:rPr>
              <a:t>15 / 18</a:t>
            </a:r>
            <a:endParaRPr lang="en-US" sz="900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">
    <p:bg>
      <p:bgPr>
        <a:solidFill>
          <a:srgbClr val="0F1F3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475488"/>
          </a:xfrm>
          <a:prstGeom prst="rect">
            <a:avLst/>
          </a:prstGeom>
          <a:solidFill>
            <a:srgbClr val="1E8449"/>
          </a:solidFill>
          <a:ln w="12700">
            <a:solidFill>
              <a:srgbClr val="1E8449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" name="Text 1"/>
          <p:cNvSpPr/>
          <p:nvPr/>
        </p:nvSpPr>
        <p:spPr>
          <a:xfrm>
            <a:off x="274320" y="0"/>
            <a:ext cx="8595360" cy="4754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50" b="1" dirty="0">
                <a:solidFill>
                  <a:srgbClr val="FFFFFF"/>
                </a:solidFill>
              </a:rPr>
              <a:t>✔  CHECKLIST CHAPITRE 4 — Validation Complète avant Clôture</a:t>
            </a:r>
            <a:endParaRPr lang="en-US" sz="1250" dirty="0"/>
          </a:p>
        </p:txBody>
      </p:sp>
      <p:sp>
        <p:nvSpPr>
          <p:cNvPr id="4" name="Shape 2"/>
          <p:cNvSpPr/>
          <p:nvPr/>
        </p:nvSpPr>
        <p:spPr>
          <a:xfrm>
            <a:off x="274320" y="594360"/>
            <a:ext cx="4206240" cy="1965960"/>
          </a:xfrm>
          <a:prstGeom prst="rect">
            <a:avLst/>
          </a:prstGeom>
          <a:solidFill>
            <a:srgbClr val="0D1D35"/>
          </a:solidFill>
          <a:ln w="25400">
            <a:solidFill>
              <a:srgbClr val="1E8449"/>
            </a:solidFill>
            <a:prstDash val="solid"/>
          </a:ln>
          <a:effectLst>
            <a:outerShdw blurRad="101600" dist="38100" dir="8100000" algn="bl" rotWithShape="0">
              <a:srgbClr val="000000">
                <a:alpha val="12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5" name="Shape 3"/>
          <p:cNvSpPr/>
          <p:nvPr/>
        </p:nvSpPr>
        <p:spPr>
          <a:xfrm>
            <a:off x="274320" y="594360"/>
            <a:ext cx="4206240" cy="54864"/>
          </a:xfrm>
          <a:prstGeom prst="rect">
            <a:avLst/>
          </a:prstGeom>
          <a:solidFill>
            <a:srgbClr val="1E8449"/>
          </a:solidFill>
          <a:ln w="12700">
            <a:solidFill>
              <a:srgbClr val="1E8449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6" name="Text 4"/>
          <p:cNvSpPr/>
          <p:nvPr/>
        </p:nvSpPr>
        <p:spPr>
          <a:xfrm>
            <a:off x="365760" y="685800"/>
            <a:ext cx="4023360" cy="34747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300" b="1" dirty="0">
                <a:solidFill>
                  <a:srgbClr val="1E8449"/>
                </a:solidFill>
              </a:rPr>
              <a:t>✔  4.1 — Actions CAPA</a:t>
            </a:r>
            <a:endParaRPr lang="en-US" sz="1300" dirty="0"/>
          </a:p>
        </p:txBody>
      </p:sp>
      <p:sp>
        <p:nvSpPr>
          <p:cNvPr id="7" name="Text 5"/>
          <p:cNvSpPr/>
          <p:nvPr/>
        </p:nvSpPr>
        <p:spPr>
          <a:xfrm>
            <a:off x="365760" y="1097280"/>
            <a:ext cx="4023360" cy="43891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20000"/>
              </a:lnSpc>
              <a:buNone/>
            </a:pPr>
            <a:r>
              <a:rPr lang="en-US" sz="1050" dirty="0">
                <a:solidFill>
                  <a:srgbClr val="AABBDD"/>
                </a:solidFill>
              </a:rPr>
              <a:t>→  Actions SMART : Spécifique, Mesurable, Atteignable, Réaliste, Temporel</a:t>
            </a:r>
            <a:endParaRPr lang="en-US" sz="1050" dirty="0"/>
          </a:p>
        </p:txBody>
      </p:sp>
      <p:sp>
        <p:nvSpPr>
          <p:cNvPr id="8" name="Text 6"/>
          <p:cNvSpPr/>
          <p:nvPr/>
        </p:nvSpPr>
        <p:spPr>
          <a:xfrm>
            <a:off x="365760" y="1554480"/>
            <a:ext cx="4023360" cy="43891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20000"/>
              </a:lnSpc>
              <a:buNone/>
            </a:pPr>
            <a:r>
              <a:rPr lang="en-US" sz="1050" dirty="0">
                <a:solidFill>
                  <a:srgbClr val="AABBDD"/>
                </a:solidFill>
              </a:rPr>
              <a:t>→  Distinction Correctif / Préventif documentée séparément</a:t>
            </a:r>
            <a:endParaRPr lang="en-US" sz="1050" dirty="0"/>
          </a:p>
        </p:txBody>
      </p:sp>
      <p:sp>
        <p:nvSpPr>
          <p:cNvPr id="9" name="Text 7"/>
          <p:cNvSpPr/>
          <p:nvPr/>
        </p:nvSpPr>
        <p:spPr>
          <a:xfrm>
            <a:off x="365760" y="2011680"/>
            <a:ext cx="4023360" cy="43891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20000"/>
              </a:lnSpc>
              <a:buNone/>
            </a:pPr>
            <a:r>
              <a:rPr lang="en-US" sz="1050" dirty="0">
                <a:solidFill>
                  <a:srgbClr val="AABBDD"/>
                </a:solidFill>
              </a:rPr>
              <a:t>→  Responsables et échéances définis + suivi hebdomadaire en place</a:t>
            </a:r>
            <a:endParaRPr lang="en-US" sz="1050" dirty="0"/>
          </a:p>
        </p:txBody>
      </p:sp>
      <p:sp>
        <p:nvSpPr>
          <p:cNvPr id="10" name="Shape 8"/>
          <p:cNvSpPr/>
          <p:nvPr/>
        </p:nvSpPr>
        <p:spPr>
          <a:xfrm>
            <a:off x="274320" y="2697480"/>
            <a:ext cx="4206240" cy="1965960"/>
          </a:xfrm>
          <a:prstGeom prst="rect">
            <a:avLst/>
          </a:prstGeom>
          <a:solidFill>
            <a:srgbClr val="0D1D35"/>
          </a:solidFill>
          <a:ln w="25400">
            <a:solidFill>
              <a:srgbClr val="2E5FA3"/>
            </a:solidFill>
            <a:prstDash val="solid"/>
          </a:ln>
          <a:effectLst>
            <a:outerShdw blurRad="101600" dist="38100" dir="8100000" algn="bl" rotWithShape="0">
              <a:srgbClr val="000000">
                <a:alpha val="12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11" name="Shape 9"/>
          <p:cNvSpPr/>
          <p:nvPr/>
        </p:nvSpPr>
        <p:spPr>
          <a:xfrm>
            <a:off x="274320" y="2697480"/>
            <a:ext cx="4206240" cy="54864"/>
          </a:xfrm>
          <a:prstGeom prst="rect">
            <a:avLst/>
          </a:prstGeom>
          <a:solidFill>
            <a:srgbClr val="2E5FA3"/>
          </a:solidFill>
          <a:ln w="12700">
            <a:solidFill>
              <a:srgbClr val="2E5FA3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2" name="Text 10"/>
          <p:cNvSpPr/>
          <p:nvPr/>
        </p:nvSpPr>
        <p:spPr>
          <a:xfrm>
            <a:off x="365760" y="2788920"/>
            <a:ext cx="4023360" cy="34747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300" b="1" dirty="0">
                <a:solidFill>
                  <a:srgbClr val="2E5FA3"/>
                </a:solidFill>
              </a:rPr>
              <a:t>✔  4.2 — KPI Dashboard</a:t>
            </a:r>
            <a:endParaRPr lang="en-US" sz="1300" dirty="0"/>
          </a:p>
        </p:txBody>
      </p:sp>
      <p:sp>
        <p:nvSpPr>
          <p:cNvPr id="13" name="Text 11"/>
          <p:cNvSpPr/>
          <p:nvPr/>
        </p:nvSpPr>
        <p:spPr>
          <a:xfrm>
            <a:off x="365760" y="3200400"/>
            <a:ext cx="4023360" cy="43891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20000"/>
              </a:lnSpc>
              <a:buNone/>
            </a:pPr>
            <a:r>
              <a:rPr lang="en-US" sz="1050" dirty="0">
                <a:solidFill>
                  <a:srgbClr val="AABBDD"/>
                </a:solidFill>
              </a:rPr>
              <a:t>→  7 KPI définis, cibles établies, propriétaires nommés</a:t>
            </a:r>
            <a:endParaRPr lang="en-US" sz="1050" dirty="0"/>
          </a:p>
        </p:txBody>
      </p:sp>
      <p:sp>
        <p:nvSpPr>
          <p:cNvPr id="14" name="Text 12"/>
          <p:cNvSpPr/>
          <p:nvPr/>
        </p:nvSpPr>
        <p:spPr>
          <a:xfrm>
            <a:off x="365760" y="3657600"/>
            <a:ext cx="4023360" cy="43891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20000"/>
              </a:lnSpc>
              <a:buNone/>
            </a:pPr>
            <a:r>
              <a:rPr lang="en-US" sz="1050" dirty="0">
                <a:solidFill>
                  <a:srgbClr val="AABBDD"/>
                </a:solidFill>
              </a:rPr>
              <a:t>→  Dashboard Power BI/Excel à jour et accessible</a:t>
            </a:r>
            <a:endParaRPr lang="en-US" sz="1050" dirty="0"/>
          </a:p>
        </p:txBody>
      </p:sp>
      <p:sp>
        <p:nvSpPr>
          <p:cNvPr id="15" name="Text 13"/>
          <p:cNvSpPr/>
          <p:nvPr/>
        </p:nvSpPr>
        <p:spPr>
          <a:xfrm>
            <a:off x="365760" y="4114800"/>
            <a:ext cx="4023360" cy="43891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20000"/>
              </a:lnSpc>
              <a:buNone/>
            </a:pPr>
            <a:r>
              <a:rPr lang="en-US" sz="1050" dirty="0">
                <a:solidFill>
                  <a:srgbClr val="AABBDD"/>
                </a:solidFill>
              </a:rPr>
              <a:t>→  Système d'escalade automatique configuré et testé</a:t>
            </a:r>
            <a:endParaRPr lang="en-US" sz="1050" dirty="0"/>
          </a:p>
        </p:txBody>
      </p:sp>
      <p:sp>
        <p:nvSpPr>
          <p:cNvPr id="16" name="Shape 14"/>
          <p:cNvSpPr/>
          <p:nvPr/>
        </p:nvSpPr>
        <p:spPr>
          <a:xfrm>
            <a:off x="4709160" y="594360"/>
            <a:ext cx="4206240" cy="1965960"/>
          </a:xfrm>
          <a:prstGeom prst="rect">
            <a:avLst/>
          </a:prstGeom>
          <a:solidFill>
            <a:srgbClr val="0D1D35"/>
          </a:solidFill>
          <a:ln w="25400">
            <a:solidFill>
              <a:srgbClr val="D4870A"/>
            </a:solidFill>
            <a:prstDash val="solid"/>
          </a:ln>
          <a:effectLst>
            <a:outerShdw blurRad="101600" dist="38100" dir="8100000" algn="bl" rotWithShape="0">
              <a:srgbClr val="000000">
                <a:alpha val="12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17" name="Shape 15"/>
          <p:cNvSpPr/>
          <p:nvPr/>
        </p:nvSpPr>
        <p:spPr>
          <a:xfrm>
            <a:off x="4709160" y="594360"/>
            <a:ext cx="4206240" cy="54864"/>
          </a:xfrm>
          <a:prstGeom prst="rect">
            <a:avLst/>
          </a:prstGeom>
          <a:solidFill>
            <a:srgbClr val="D4870A"/>
          </a:solidFill>
          <a:ln w="12700">
            <a:solidFill>
              <a:srgbClr val="D4870A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8" name="Text 16"/>
          <p:cNvSpPr/>
          <p:nvPr/>
        </p:nvSpPr>
        <p:spPr>
          <a:xfrm>
            <a:off x="4800600" y="685800"/>
            <a:ext cx="4023360" cy="34747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300" b="1" dirty="0">
                <a:solidFill>
                  <a:srgbClr val="D4870A"/>
                </a:solidFill>
              </a:rPr>
              <a:t>✔  4.3 — APR / PQR</a:t>
            </a:r>
            <a:endParaRPr lang="en-US" sz="1300" dirty="0"/>
          </a:p>
        </p:txBody>
      </p:sp>
      <p:sp>
        <p:nvSpPr>
          <p:cNvPr id="19" name="Text 17"/>
          <p:cNvSpPr/>
          <p:nvPr/>
        </p:nvSpPr>
        <p:spPr>
          <a:xfrm>
            <a:off x="4800600" y="1097280"/>
            <a:ext cx="4023360" cy="43891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20000"/>
              </a:lnSpc>
              <a:buNone/>
            </a:pPr>
            <a:r>
              <a:rPr lang="en-US" sz="1050" dirty="0">
                <a:solidFill>
                  <a:srgbClr val="AABBDD"/>
                </a:solidFill>
              </a:rPr>
              <a:t>→  Cartes I-MR, Cpk/Ppk, histogrammes, régression pour tous CTQ</a:t>
            </a:r>
            <a:endParaRPr lang="en-US" sz="1050" dirty="0"/>
          </a:p>
        </p:txBody>
      </p:sp>
      <p:sp>
        <p:nvSpPr>
          <p:cNvPr id="20" name="Text 18"/>
          <p:cNvSpPr/>
          <p:nvPr/>
        </p:nvSpPr>
        <p:spPr>
          <a:xfrm>
            <a:off x="4800600" y="1554480"/>
            <a:ext cx="4023360" cy="43891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20000"/>
              </a:lnSpc>
              <a:buNone/>
            </a:pPr>
            <a:r>
              <a:rPr lang="en-US" sz="1050" dirty="0">
                <a:solidFill>
                  <a:srgbClr val="AABBDD"/>
                </a:solidFill>
              </a:rPr>
              <a:t>→  Synthèse OOS/OOT/CAPA incluse et commentée</a:t>
            </a:r>
            <a:endParaRPr lang="en-US" sz="1050" dirty="0"/>
          </a:p>
        </p:txBody>
      </p:sp>
      <p:sp>
        <p:nvSpPr>
          <p:cNvPr id="21" name="Text 19"/>
          <p:cNvSpPr/>
          <p:nvPr/>
        </p:nvSpPr>
        <p:spPr>
          <a:xfrm>
            <a:off x="4800600" y="2011680"/>
            <a:ext cx="4023360" cy="43891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20000"/>
              </a:lnSpc>
              <a:buNone/>
            </a:pPr>
            <a:r>
              <a:rPr lang="en-US" sz="1050" dirty="0">
                <a:solidFill>
                  <a:srgbClr val="AABBDD"/>
                </a:solidFill>
              </a:rPr>
              <a:t>→  APR approuvée QA + Personne Qualifiée avant diffusion</a:t>
            </a:r>
            <a:endParaRPr lang="en-US" sz="1050" dirty="0"/>
          </a:p>
        </p:txBody>
      </p:sp>
      <p:sp>
        <p:nvSpPr>
          <p:cNvPr id="22" name="Shape 20"/>
          <p:cNvSpPr/>
          <p:nvPr/>
        </p:nvSpPr>
        <p:spPr>
          <a:xfrm>
            <a:off x="4709160" y="2697480"/>
            <a:ext cx="4206240" cy="1965960"/>
          </a:xfrm>
          <a:prstGeom prst="rect">
            <a:avLst/>
          </a:prstGeom>
          <a:solidFill>
            <a:srgbClr val="0D1D35"/>
          </a:solidFill>
          <a:ln w="25400">
            <a:solidFill>
              <a:srgbClr val="C0392B"/>
            </a:solidFill>
            <a:prstDash val="solid"/>
          </a:ln>
          <a:effectLst>
            <a:outerShdw blurRad="101600" dist="38100" dir="8100000" algn="bl" rotWithShape="0">
              <a:srgbClr val="000000">
                <a:alpha val="12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23" name="Shape 21"/>
          <p:cNvSpPr/>
          <p:nvPr/>
        </p:nvSpPr>
        <p:spPr>
          <a:xfrm>
            <a:off x="4709160" y="2697480"/>
            <a:ext cx="4206240" cy="54864"/>
          </a:xfrm>
          <a:prstGeom prst="rect">
            <a:avLst/>
          </a:prstGeom>
          <a:solidFill>
            <a:srgbClr val="C0392B"/>
          </a:solidFill>
          <a:ln w="12700">
            <a:solidFill>
              <a:srgbClr val="C0392B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4" name="Text 22"/>
          <p:cNvSpPr/>
          <p:nvPr/>
        </p:nvSpPr>
        <p:spPr>
          <a:xfrm>
            <a:off x="4800600" y="2788920"/>
            <a:ext cx="4023360" cy="34747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300" b="1" dirty="0">
                <a:solidFill>
                  <a:srgbClr val="C0392B"/>
                </a:solidFill>
              </a:rPr>
              <a:t>✔  4.4 — Limites MSP</a:t>
            </a:r>
            <a:endParaRPr lang="en-US" sz="1300" dirty="0"/>
          </a:p>
        </p:txBody>
      </p:sp>
      <p:sp>
        <p:nvSpPr>
          <p:cNvPr id="25" name="Text 23"/>
          <p:cNvSpPr/>
          <p:nvPr/>
        </p:nvSpPr>
        <p:spPr>
          <a:xfrm>
            <a:off x="4800600" y="3200400"/>
            <a:ext cx="4023360" cy="43891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20000"/>
              </a:lnSpc>
              <a:buNone/>
            </a:pPr>
            <a:r>
              <a:rPr lang="en-US" sz="1050" dirty="0">
                <a:solidFill>
                  <a:srgbClr val="AABBDD"/>
                </a:solidFill>
              </a:rPr>
              <a:t>→  Recalcul sur &gt;= 20 points post-CAPA, normalité vérifiée</a:t>
            </a:r>
            <a:endParaRPr lang="en-US" sz="1050" dirty="0"/>
          </a:p>
        </p:txBody>
      </p:sp>
      <p:sp>
        <p:nvSpPr>
          <p:cNvPr id="26" name="Text 24"/>
          <p:cNvSpPr/>
          <p:nvPr/>
        </p:nvSpPr>
        <p:spPr>
          <a:xfrm>
            <a:off x="4800600" y="3657600"/>
            <a:ext cx="4023360" cy="43891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20000"/>
              </a:lnSpc>
              <a:buNone/>
            </a:pPr>
            <a:r>
              <a:rPr lang="en-US" sz="1050" dirty="0">
                <a:solidFill>
                  <a:srgbClr val="AABBDD"/>
                </a:solidFill>
              </a:rPr>
              <a:t>→  Nouvelles limites approuvées QA et archivées avec justification</a:t>
            </a:r>
            <a:endParaRPr lang="en-US" sz="1050" dirty="0"/>
          </a:p>
        </p:txBody>
      </p:sp>
      <p:sp>
        <p:nvSpPr>
          <p:cNvPr id="27" name="Text 25"/>
          <p:cNvSpPr/>
          <p:nvPr/>
        </p:nvSpPr>
        <p:spPr>
          <a:xfrm>
            <a:off x="4800600" y="4114800"/>
            <a:ext cx="4023360" cy="43891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20000"/>
              </a:lnSpc>
              <a:buNone/>
            </a:pPr>
            <a:r>
              <a:rPr lang="en-US" sz="1050" dirty="0">
                <a:solidFill>
                  <a:srgbClr val="AABBDD"/>
                </a:solidFill>
              </a:rPr>
              <a:t>→  JAMAIS extension limites sans CAPA documentée (Data Integrity)</a:t>
            </a:r>
            <a:endParaRPr lang="en-US" sz="1050" dirty="0"/>
          </a:p>
        </p:txBody>
      </p:sp>
      <p:sp>
        <p:nvSpPr>
          <p:cNvPr id="28" name="Shape 26"/>
          <p:cNvSpPr/>
          <p:nvPr/>
        </p:nvSpPr>
        <p:spPr>
          <a:xfrm>
            <a:off x="0" y="4892040"/>
            <a:ext cx="9144000" cy="251460"/>
          </a:xfrm>
          <a:prstGeom prst="rect">
            <a:avLst/>
          </a:prstGeom>
          <a:solidFill>
            <a:srgbClr val="1B3A6B"/>
          </a:solidFill>
          <a:ln w="12700">
            <a:solidFill>
              <a:srgbClr val="1B3A6B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9" name="Text 27"/>
          <p:cNvSpPr/>
          <p:nvPr/>
        </p:nvSpPr>
        <p:spPr>
          <a:xfrm>
            <a:off x="274320" y="4892040"/>
            <a:ext cx="8229600" cy="2514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AABBDD"/>
                </a:solidFill>
              </a:rPr>
              <a:t>OOS, OOT &amp; CAPA en Industrie Pharmaceutique — Rachid BERKANI</a:t>
            </a:r>
            <a:endParaRPr lang="en-US" sz="900" dirty="0"/>
          </a:p>
        </p:txBody>
      </p:sp>
      <p:sp>
        <p:nvSpPr>
          <p:cNvPr id="30" name="Text 28"/>
          <p:cNvSpPr/>
          <p:nvPr/>
        </p:nvSpPr>
        <p:spPr>
          <a:xfrm>
            <a:off x="8046720" y="4855464"/>
            <a:ext cx="914400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900" dirty="0">
                <a:solidFill>
                  <a:srgbClr val="64748B"/>
                </a:solidFill>
              </a:rPr>
              <a:t>16 / 18</a:t>
            </a:r>
            <a:endParaRPr lang="en-US" sz="900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">
    <p:bg>
      <p:bgPr>
        <a:solidFill>
          <a:srgbClr val="F4F6F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475488"/>
          </a:xfrm>
          <a:prstGeom prst="rect">
            <a:avLst/>
          </a:prstGeom>
          <a:solidFill>
            <a:srgbClr val="028090"/>
          </a:solidFill>
          <a:ln w="12700">
            <a:solidFill>
              <a:srgbClr val="028090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" name="Text 1"/>
          <p:cNvSpPr/>
          <p:nvPr/>
        </p:nvSpPr>
        <p:spPr>
          <a:xfrm>
            <a:off x="274320" y="0"/>
            <a:ext cx="8595360" cy="4754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50" b="1" dirty="0">
                <a:solidFill>
                  <a:srgbClr val="FFFFFF"/>
                </a:solidFill>
              </a:rPr>
              <a:t>Outils Numériques Recommandés — Chapitre 4</a:t>
            </a:r>
            <a:endParaRPr lang="en-US" sz="1250" dirty="0"/>
          </a:p>
        </p:txBody>
      </p:sp>
      <p:sp>
        <p:nvSpPr>
          <p:cNvPr id="4" name="Shape 2"/>
          <p:cNvSpPr/>
          <p:nvPr/>
        </p:nvSpPr>
        <p:spPr>
          <a:xfrm>
            <a:off x="274320" y="594360"/>
            <a:ext cx="2057400" cy="4023360"/>
          </a:xfrm>
          <a:prstGeom prst="rect">
            <a:avLst/>
          </a:prstGeom>
          <a:solidFill>
            <a:srgbClr val="FFFFFF"/>
          </a:solidFill>
          <a:ln w="25400">
            <a:solidFill>
              <a:srgbClr val="028090"/>
            </a:solidFill>
            <a:prstDash val="solid"/>
          </a:ln>
          <a:effectLst>
            <a:outerShdw blurRad="101600" dist="38100" dir="8100000" algn="bl" rotWithShape="0">
              <a:srgbClr val="000000">
                <a:alpha val="12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5" name="Shape 3"/>
          <p:cNvSpPr/>
          <p:nvPr/>
        </p:nvSpPr>
        <p:spPr>
          <a:xfrm>
            <a:off x="274320" y="594360"/>
            <a:ext cx="2057400" cy="502920"/>
          </a:xfrm>
          <a:prstGeom prst="rect">
            <a:avLst/>
          </a:prstGeom>
          <a:solidFill>
            <a:srgbClr val="028090"/>
          </a:solidFill>
          <a:ln w="12700">
            <a:solidFill>
              <a:srgbClr val="028090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6" name="Text 4"/>
          <p:cNvSpPr/>
          <p:nvPr/>
        </p:nvSpPr>
        <p:spPr>
          <a:xfrm>
            <a:off x="274320" y="594360"/>
            <a:ext cx="2057400" cy="502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500" b="1" dirty="0">
                <a:solidFill>
                  <a:srgbClr val="FFFFFF"/>
                </a:solidFill>
              </a:rPr>
              <a:t>Power BI</a:t>
            </a:r>
            <a:endParaRPr lang="en-US" sz="1500" dirty="0"/>
          </a:p>
        </p:txBody>
      </p:sp>
      <p:sp>
        <p:nvSpPr>
          <p:cNvPr id="7" name="Text 5"/>
          <p:cNvSpPr/>
          <p:nvPr/>
        </p:nvSpPr>
        <p:spPr>
          <a:xfrm>
            <a:off x="347472" y="1143000"/>
            <a:ext cx="1911096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100" b="1" dirty="0">
                <a:solidFill>
                  <a:srgbClr val="028090"/>
                </a:solidFill>
              </a:rPr>
              <a:t>Dashboard KPI temps réel</a:t>
            </a:r>
            <a:endParaRPr lang="en-US" sz="1100" dirty="0"/>
          </a:p>
        </p:txBody>
      </p:sp>
      <p:sp>
        <p:nvSpPr>
          <p:cNvPr id="8" name="Shape 6"/>
          <p:cNvSpPr/>
          <p:nvPr/>
        </p:nvSpPr>
        <p:spPr>
          <a:xfrm>
            <a:off x="457200" y="1572768"/>
            <a:ext cx="1691640" cy="0"/>
          </a:xfrm>
          <a:prstGeom prst="line">
            <a:avLst/>
          </a:prstGeom>
          <a:noFill/>
          <a:ln w="9525">
            <a:solidFill>
              <a:srgbClr val="028090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9" name="Shape 7"/>
          <p:cNvSpPr/>
          <p:nvPr/>
        </p:nvSpPr>
        <p:spPr>
          <a:xfrm>
            <a:off x="347472" y="1664208"/>
            <a:ext cx="1911096" cy="475488"/>
          </a:xfrm>
          <a:prstGeom prst="rect">
            <a:avLst/>
          </a:prstGeom>
          <a:solidFill>
            <a:srgbClr val="F4F6F9"/>
          </a:solidFill>
          <a:ln w="6350">
            <a:solidFill>
              <a:srgbClr val="E2E8F0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0" name="Text 8"/>
          <p:cNvSpPr/>
          <p:nvPr/>
        </p:nvSpPr>
        <p:spPr>
          <a:xfrm>
            <a:off x="402336" y="1682496"/>
            <a:ext cx="1801368" cy="43891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50" dirty="0">
                <a:solidFill>
                  <a:srgbClr val="0F1F3D"/>
                </a:solidFill>
              </a:rPr>
              <a:t>• Connecteurs natifs QMS</a:t>
            </a:r>
            <a:endParaRPr lang="en-US" sz="1050" dirty="0"/>
          </a:p>
        </p:txBody>
      </p:sp>
      <p:sp>
        <p:nvSpPr>
          <p:cNvPr id="11" name="Shape 9"/>
          <p:cNvSpPr/>
          <p:nvPr/>
        </p:nvSpPr>
        <p:spPr>
          <a:xfrm>
            <a:off x="347472" y="2212848"/>
            <a:ext cx="1911096" cy="475488"/>
          </a:xfrm>
          <a:prstGeom prst="rect">
            <a:avLst/>
          </a:prstGeom>
          <a:solidFill>
            <a:srgbClr val="FFFFFF"/>
          </a:solidFill>
          <a:ln w="6350">
            <a:solidFill>
              <a:srgbClr val="E2E8F0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2" name="Text 10"/>
          <p:cNvSpPr/>
          <p:nvPr/>
        </p:nvSpPr>
        <p:spPr>
          <a:xfrm>
            <a:off x="402336" y="2231136"/>
            <a:ext cx="1801368" cy="43891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50" dirty="0">
                <a:solidFill>
                  <a:srgbClr val="0F1F3D"/>
                </a:solidFill>
              </a:rPr>
              <a:t>• Filtres dynamiques produit/ligne</a:t>
            </a:r>
            <a:endParaRPr lang="en-US" sz="1050" dirty="0"/>
          </a:p>
        </p:txBody>
      </p:sp>
      <p:sp>
        <p:nvSpPr>
          <p:cNvPr id="13" name="Shape 11"/>
          <p:cNvSpPr/>
          <p:nvPr/>
        </p:nvSpPr>
        <p:spPr>
          <a:xfrm>
            <a:off x="347472" y="2761488"/>
            <a:ext cx="1911096" cy="475488"/>
          </a:xfrm>
          <a:prstGeom prst="rect">
            <a:avLst/>
          </a:prstGeom>
          <a:solidFill>
            <a:srgbClr val="F4F6F9"/>
          </a:solidFill>
          <a:ln w="6350">
            <a:solidFill>
              <a:srgbClr val="E2E8F0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4" name="Text 12"/>
          <p:cNvSpPr/>
          <p:nvPr/>
        </p:nvSpPr>
        <p:spPr>
          <a:xfrm>
            <a:off x="402336" y="2779776"/>
            <a:ext cx="1801368" cy="43891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50" dirty="0">
                <a:solidFill>
                  <a:srgbClr val="0F1F3D"/>
                </a:solidFill>
              </a:rPr>
              <a:t>• Alertes automatiques email</a:t>
            </a:r>
            <a:endParaRPr lang="en-US" sz="1050" dirty="0"/>
          </a:p>
        </p:txBody>
      </p:sp>
      <p:sp>
        <p:nvSpPr>
          <p:cNvPr id="15" name="Shape 13"/>
          <p:cNvSpPr/>
          <p:nvPr/>
        </p:nvSpPr>
        <p:spPr>
          <a:xfrm>
            <a:off x="347472" y="3310128"/>
            <a:ext cx="1911096" cy="475488"/>
          </a:xfrm>
          <a:prstGeom prst="rect">
            <a:avLst/>
          </a:prstGeom>
          <a:solidFill>
            <a:srgbClr val="FFFFFF"/>
          </a:solidFill>
          <a:ln w="6350">
            <a:solidFill>
              <a:srgbClr val="E2E8F0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6" name="Text 14"/>
          <p:cNvSpPr/>
          <p:nvPr/>
        </p:nvSpPr>
        <p:spPr>
          <a:xfrm>
            <a:off x="402336" y="3328416"/>
            <a:ext cx="1801368" cy="43891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50" dirty="0">
                <a:solidFill>
                  <a:srgbClr val="0F1F3D"/>
                </a:solidFill>
              </a:rPr>
              <a:t>• Partage Teams / Intranet</a:t>
            </a:r>
            <a:endParaRPr lang="en-US" sz="1050" dirty="0"/>
          </a:p>
        </p:txBody>
      </p:sp>
      <p:sp>
        <p:nvSpPr>
          <p:cNvPr id="17" name="Shape 15"/>
          <p:cNvSpPr/>
          <p:nvPr/>
        </p:nvSpPr>
        <p:spPr>
          <a:xfrm>
            <a:off x="2468880" y="594360"/>
            <a:ext cx="2057400" cy="4023360"/>
          </a:xfrm>
          <a:prstGeom prst="rect">
            <a:avLst/>
          </a:prstGeom>
          <a:solidFill>
            <a:srgbClr val="FFFFFF"/>
          </a:solidFill>
          <a:ln w="25400">
            <a:solidFill>
              <a:srgbClr val="2E5FA3"/>
            </a:solidFill>
            <a:prstDash val="solid"/>
          </a:ln>
          <a:effectLst>
            <a:outerShdw blurRad="101600" dist="38100" dir="8100000" algn="bl" rotWithShape="0">
              <a:srgbClr val="000000">
                <a:alpha val="12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18" name="Shape 16"/>
          <p:cNvSpPr/>
          <p:nvPr/>
        </p:nvSpPr>
        <p:spPr>
          <a:xfrm>
            <a:off x="2468880" y="594360"/>
            <a:ext cx="2057400" cy="502920"/>
          </a:xfrm>
          <a:prstGeom prst="rect">
            <a:avLst/>
          </a:prstGeom>
          <a:solidFill>
            <a:srgbClr val="2E5FA3"/>
          </a:solidFill>
          <a:ln w="12700">
            <a:solidFill>
              <a:srgbClr val="2E5FA3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9" name="Text 17"/>
          <p:cNvSpPr/>
          <p:nvPr/>
        </p:nvSpPr>
        <p:spPr>
          <a:xfrm>
            <a:off x="2468880" y="594360"/>
            <a:ext cx="2057400" cy="502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500" b="1" dirty="0">
                <a:solidFill>
                  <a:srgbClr val="FFFFFF"/>
                </a:solidFill>
              </a:rPr>
              <a:t>TrackWise®</a:t>
            </a:r>
            <a:endParaRPr lang="en-US" sz="1500" dirty="0"/>
          </a:p>
        </p:txBody>
      </p:sp>
      <p:sp>
        <p:nvSpPr>
          <p:cNvPr id="20" name="Text 18"/>
          <p:cNvSpPr/>
          <p:nvPr/>
        </p:nvSpPr>
        <p:spPr>
          <a:xfrm>
            <a:off x="2542032" y="1143000"/>
            <a:ext cx="1911096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100" b="1" dirty="0">
                <a:solidFill>
                  <a:srgbClr val="2E5FA3"/>
                </a:solidFill>
              </a:rPr>
              <a:t>Gestion CAPA &amp; Qualité</a:t>
            </a:r>
            <a:endParaRPr lang="en-US" sz="1100" dirty="0"/>
          </a:p>
        </p:txBody>
      </p:sp>
      <p:sp>
        <p:nvSpPr>
          <p:cNvPr id="21" name="Shape 19"/>
          <p:cNvSpPr/>
          <p:nvPr/>
        </p:nvSpPr>
        <p:spPr>
          <a:xfrm>
            <a:off x="2651760" y="1572768"/>
            <a:ext cx="1691640" cy="0"/>
          </a:xfrm>
          <a:prstGeom prst="line">
            <a:avLst/>
          </a:prstGeom>
          <a:noFill/>
          <a:ln w="9525">
            <a:solidFill>
              <a:srgbClr val="2E5FA3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2" name="Shape 20"/>
          <p:cNvSpPr/>
          <p:nvPr/>
        </p:nvSpPr>
        <p:spPr>
          <a:xfrm>
            <a:off x="2542032" y="1664208"/>
            <a:ext cx="1911096" cy="475488"/>
          </a:xfrm>
          <a:prstGeom prst="rect">
            <a:avLst/>
          </a:prstGeom>
          <a:solidFill>
            <a:srgbClr val="F4F6F9"/>
          </a:solidFill>
          <a:ln w="6350">
            <a:solidFill>
              <a:srgbClr val="E2E8F0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3" name="Text 21"/>
          <p:cNvSpPr/>
          <p:nvPr/>
        </p:nvSpPr>
        <p:spPr>
          <a:xfrm>
            <a:off x="2596896" y="1682496"/>
            <a:ext cx="1801368" cy="43891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50" dirty="0">
                <a:solidFill>
                  <a:srgbClr val="0F1F3D"/>
                </a:solidFill>
              </a:rPr>
              <a:t>• Workflow CAPA automatisé</a:t>
            </a:r>
            <a:endParaRPr lang="en-US" sz="1050" dirty="0"/>
          </a:p>
        </p:txBody>
      </p:sp>
      <p:sp>
        <p:nvSpPr>
          <p:cNvPr id="24" name="Shape 22"/>
          <p:cNvSpPr/>
          <p:nvPr/>
        </p:nvSpPr>
        <p:spPr>
          <a:xfrm>
            <a:off x="2542032" y="2212848"/>
            <a:ext cx="1911096" cy="475488"/>
          </a:xfrm>
          <a:prstGeom prst="rect">
            <a:avLst/>
          </a:prstGeom>
          <a:solidFill>
            <a:srgbClr val="FFFFFF"/>
          </a:solidFill>
          <a:ln w="6350">
            <a:solidFill>
              <a:srgbClr val="E2E8F0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5" name="Text 23"/>
          <p:cNvSpPr/>
          <p:nvPr/>
        </p:nvSpPr>
        <p:spPr>
          <a:xfrm>
            <a:off x="2596896" y="2231136"/>
            <a:ext cx="1801368" cy="43891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50" dirty="0">
                <a:solidFill>
                  <a:srgbClr val="0F1F3D"/>
                </a:solidFill>
              </a:rPr>
              <a:t>• Suivi échéances &amp; alertes</a:t>
            </a:r>
            <a:endParaRPr lang="en-US" sz="1050" dirty="0"/>
          </a:p>
        </p:txBody>
      </p:sp>
      <p:sp>
        <p:nvSpPr>
          <p:cNvPr id="26" name="Shape 24"/>
          <p:cNvSpPr/>
          <p:nvPr/>
        </p:nvSpPr>
        <p:spPr>
          <a:xfrm>
            <a:off x="2542032" y="2761488"/>
            <a:ext cx="1911096" cy="475488"/>
          </a:xfrm>
          <a:prstGeom prst="rect">
            <a:avLst/>
          </a:prstGeom>
          <a:solidFill>
            <a:srgbClr val="F4F6F9"/>
          </a:solidFill>
          <a:ln w="6350">
            <a:solidFill>
              <a:srgbClr val="E2E8F0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7" name="Text 25"/>
          <p:cNvSpPr/>
          <p:nvPr/>
        </p:nvSpPr>
        <p:spPr>
          <a:xfrm>
            <a:off x="2596896" y="2779776"/>
            <a:ext cx="1801368" cy="43891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50" dirty="0">
                <a:solidFill>
                  <a:srgbClr val="0F1F3D"/>
                </a:solidFill>
              </a:rPr>
              <a:t>• Rapports réglementaires</a:t>
            </a:r>
            <a:endParaRPr lang="en-US" sz="1050" dirty="0"/>
          </a:p>
        </p:txBody>
      </p:sp>
      <p:sp>
        <p:nvSpPr>
          <p:cNvPr id="28" name="Shape 26"/>
          <p:cNvSpPr/>
          <p:nvPr/>
        </p:nvSpPr>
        <p:spPr>
          <a:xfrm>
            <a:off x="2542032" y="3310128"/>
            <a:ext cx="1911096" cy="475488"/>
          </a:xfrm>
          <a:prstGeom prst="rect">
            <a:avLst/>
          </a:prstGeom>
          <a:solidFill>
            <a:srgbClr val="FFFFFF"/>
          </a:solidFill>
          <a:ln w="6350">
            <a:solidFill>
              <a:srgbClr val="E2E8F0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9" name="Text 27"/>
          <p:cNvSpPr/>
          <p:nvPr/>
        </p:nvSpPr>
        <p:spPr>
          <a:xfrm>
            <a:off x="2596896" y="3328416"/>
            <a:ext cx="1801368" cy="43891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50" dirty="0">
                <a:solidFill>
                  <a:srgbClr val="0F1F3D"/>
                </a:solidFill>
              </a:rPr>
              <a:t>• Intégration LIMS native</a:t>
            </a:r>
            <a:endParaRPr lang="en-US" sz="1050" dirty="0"/>
          </a:p>
        </p:txBody>
      </p:sp>
      <p:sp>
        <p:nvSpPr>
          <p:cNvPr id="30" name="Shape 28"/>
          <p:cNvSpPr/>
          <p:nvPr/>
        </p:nvSpPr>
        <p:spPr>
          <a:xfrm>
            <a:off x="4663440" y="594360"/>
            <a:ext cx="2057400" cy="4023360"/>
          </a:xfrm>
          <a:prstGeom prst="rect">
            <a:avLst/>
          </a:prstGeom>
          <a:solidFill>
            <a:srgbClr val="FFFFFF"/>
          </a:solidFill>
          <a:ln w="25400">
            <a:solidFill>
              <a:srgbClr val="1E8449"/>
            </a:solidFill>
            <a:prstDash val="solid"/>
          </a:ln>
          <a:effectLst>
            <a:outerShdw blurRad="101600" dist="38100" dir="8100000" algn="bl" rotWithShape="0">
              <a:srgbClr val="000000">
                <a:alpha val="12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31" name="Shape 29"/>
          <p:cNvSpPr/>
          <p:nvPr/>
        </p:nvSpPr>
        <p:spPr>
          <a:xfrm>
            <a:off x="4663440" y="594360"/>
            <a:ext cx="2057400" cy="502920"/>
          </a:xfrm>
          <a:prstGeom prst="rect">
            <a:avLst/>
          </a:prstGeom>
          <a:solidFill>
            <a:srgbClr val="1E8449"/>
          </a:solidFill>
          <a:ln w="12700">
            <a:solidFill>
              <a:srgbClr val="1E8449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2" name="Text 30"/>
          <p:cNvSpPr/>
          <p:nvPr/>
        </p:nvSpPr>
        <p:spPr>
          <a:xfrm>
            <a:off x="4663440" y="594360"/>
            <a:ext cx="2057400" cy="502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500" b="1" dirty="0">
                <a:solidFill>
                  <a:srgbClr val="FFFFFF"/>
                </a:solidFill>
              </a:rPr>
              <a:t>Minitab® 21</a:t>
            </a:r>
            <a:endParaRPr lang="en-US" sz="1500" dirty="0"/>
          </a:p>
        </p:txBody>
      </p:sp>
      <p:sp>
        <p:nvSpPr>
          <p:cNvPr id="33" name="Text 31"/>
          <p:cNvSpPr/>
          <p:nvPr/>
        </p:nvSpPr>
        <p:spPr>
          <a:xfrm>
            <a:off x="4736592" y="1143000"/>
            <a:ext cx="1911096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100" b="1" dirty="0">
                <a:solidFill>
                  <a:srgbClr val="1E8449"/>
                </a:solidFill>
              </a:rPr>
              <a:t>Analyses statistiques</a:t>
            </a:r>
            <a:endParaRPr lang="en-US" sz="1100" dirty="0"/>
          </a:p>
        </p:txBody>
      </p:sp>
      <p:sp>
        <p:nvSpPr>
          <p:cNvPr id="34" name="Shape 32"/>
          <p:cNvSpPr/>
          <p:nvPr/>
        </p:nvSpPr>
        <p:spPr>
          <a:xfrm>
            <a:off x="4846320" y="1572768"/>
            <a:ext cx="1691640" cy="0"/>
          </a:xfrm>
          <a:prstGeom prst="line">
            <a:avLst/>
          </a:prstGeom>
          <a:noFill/>
          <a:ln w="9525">
            <a:solidFill>
              <a:srgbClr val="1E8449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5" name="Shape 33"/>
          <p:cNvSpPr/>
          <p:nvPr/>
        </p:nvSpPr>
        <p:spPr>
          <a:xfrm>
            <a:off x="4736592" y="1664208"/>
            <a:ext cx="1911096" cy="475488"/>
          </a:xfrm>
          <a:prstGeom prst="rect">
            <a:avLst/>
          </a:prstGeom>
          <a:solidFill>
            <a:srgbClr val="F4F6F9"/>
          </a:solidFill>
          <a:ln w="6350">
            <a:solidFill>
              <a:srgbClr val="E2E8F0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6" name="Text 34"/>
          <p:cNvSpPr/>
          <p:nvPr/>
        </p:nvSpPr>
        <p:spPr>
          <a:xfrm>
            <a:off x="4791456" y="1682496"/>
            <a:ext cx="1801368" cy="43891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50" dirty="0">
                <a:solidFill>
                  <a:srgbClr val="0F1F3D"/>
                </a:solidFill>
              </a:rPr>
              <a:t>• Cartes I-MR, Cpk/Ppk</a:t>
            </a:r>
            <a:endParaRPr lang="en-US" sz="1050" dirty="0"/>
          </a:p>
        </p:txBody>
      </p:sp>
      <p:sp>
        <p:nvSpPr>
          <p:cNvPr id="37" name="Shape 35"/>
          <p:cNvSpPr/>
          <p:nvPr/>
        </p:nvSpPr>
        <p:spPr>
          <a:xfrm>
            <a:off x="4736592" y="2212848"/>
            <a:ext cx="1911096" cy="475488"/>
          </a:xfrm>
          <a:prstGeom prst="rect">
            <a:avLst/>
          </a:prstGeom>
          <a:solidFill>
            <a:srgbClr val="FFFFFF"/>
          </a:solidFill>
          <a:ln w="6350">
            <a:solidFill>
              <a:srgbClr val="E2E8F0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8" name="Text 36"/>
          <p:cNvSpPr/>
          <p:nvPr/>
        </p:nvSpPr>
        <p:spPr>
          <a:xfrm>
            <a:off x="4791456" y="2231136"/>
            <a:ext cx="1801368" cy="43891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50" dirty="0">
                <a:solidFill>
                  <a:srgbClr val="0F1F3D"/>
                </a:solidFill>
              </a:rPr>
              <a:t>• Tests normalité Shapiro-Wilk</a:t>
            </a:r>
            <a:endParaRPr lang="en-US" sz="1050" dirty="0"/>
          </a:p>
        </p:txBody>
      </p:sp>
      <p:sp>
        <p:nvSpPr>
          <p:cNvPr id="39" name="Shape 37"/>
          <p:cNvSpPr/>
          <p:nvPr/>
        </p:nvSpPr>
        <p:spPr>
          <a:xfrm>
            <a:off x="4736592" y="2761488"/>
            <a:ext cx="1911096" cy="475488"/>
          </a:xfrm>
          <a:prstGeom prst="rect">
            <a:avLst/>
          </a:prstGeom>
          <a:solidFill>
            <a:srgbClr val="F4F6F9"/>
          </a:solidFill>
          <a:ln w="6350">
            <a:solidFill>
              <a:srgbClr val="E2E8F0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40" name="Text 38"/>
          <p:cNvSpPr/>
          <p:nvPr/>
        </p:nvSpPr>
        <p:spPr>
          <a:xfrm>
            <a:off x="4791456" y="2779776"/>
            <a:ext cx="1801368" cy="43891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50" dirty="0">
                <a:solidFill>
                  <a:srgbClr val="0F1F3D"/>
                </a:solidFill>
              </a:rPr>
              <a:t>• Capabilité avant/après CAPA</a:t>
            </a:r>
            <a:endParaRPr lang="en-US" sz="1050" dirty="0"/>
          </a:p>
        </p:txBody>
      </p:sp>
      <p:sp>
        <p:nvSpPr>
          <p:cNvPr id="41" name="Shape 39"/>
          <p:cNvSpPr/>
          <p:nvPr/>
        </p:nvSpPr>
        <p:spPr>
          <a:xfrm>
            <a:off x="4736592" y="3310128"/>
            <a:ext cx="1911096" cy="475488"/>
          </a:xfrm>
          <a:prstGeom prst="rect">
            <a:avLst/>
          </a:prstGeom>
          <a:solidFill>
            <a:srgbClr val="FFFFFF"/>
          </a:solidFill>
          <a:ln w="6350">
            <a:solidFill>
              <a:srgbClr val="E2E8F0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42" name="Text 40"/>
          <p:cNvSpPr/>
          <p:nvPr/>
        </p:nvSpPr>
        <p:spPr>
          <a:xfrm>
            <a:off x="4791456" y="3328416"/>
            <a:ext cx="1801368" cy="43891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50" dirty="0">
                <a:solidFill>
                  <a:srgbClr val="0F1F3D"/>
                </a:solidFill>
              </a:rPr>
              <a:t>• Régression &amp; ANOVA</a:t>
            </a:r>
            <a:endParaRPr lang="en-US" sz="1050" dirty="0"/>
          </a:p>
        </p:txBody>
      </p:sp>
      <p:sp>
        <p:nvSpPr>
          <p:cNvPr id="43" name="Shape 41"/>
          <p:cNvSpPr/>
          <p:nvPr/>
        </p:nvSpPr>
        <p:spPr>
          <a:xfrm>
            <a:off x="6858000" y="594360"/>
            <a:ext cx="2057400" cy="4023360"/>
          </a:xfrm>
          <a:prstGeom prst="rect">
            <a:avLst/>
          </a:prstGeom>
          <a:solidFill>
            <a:srgbClr val="FFFFFF"/>
          </a:solidFill>
          <a:ln w="25400">
            <a:solidFill>
              <a:srgbClr val="1B3A6B"/>
            </a:solidFill>
            <a:prstDash val="solid"/>
          </a:ln>
          <a:effectLst>
            <a:outerShdw blurRad="101600" dist="38100" dir="8100000" algn="bl" rotWithShape="0">
              <a:srgbClr val="000000">
                <a:alpha val="12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44" name="Shape 42"/>
          <p:cNvSpPr/>
          <p:nvPr/>
        </p:nvSpPr>
        <p:spPr>
          <a:xfrm>
            <a:off x="6858000" y="594360"/>
            <a:ext cx="2057400" cy="502920"/>
          </a:xfrm>
          <a:prstGeom prst="rect">
            <a:avLst/>
          </a:prstGeom>
          <a:solidFill>
            <a:srgbClr val="1B3A6B"/>
          </a:solidFill>
          <a:ln w="12700">
            <a:solidFill>
              <a:srgbClr val="1B3A6B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45" name="Text 43"/>
          <p:cNvSpPr/>
          <p:nvPr/>
        </p:nvSpPr>
        <p:spPr>
          <a:xfrm>
            <a:off x="6858000" y="594360"/>
            <a:ext cx="2057400" cy="502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500" b="1" dirty="0">
                <a:solidFill>
                  <a:srgbClr val="FFFFFF"/>
                </a:solidFill>
              </a:rPr>
              <a:t>Minitab Connect</a:t>
            </a:r>
            <a:endParaRPr lang="en-US" sz="1500" dirty="0"/>
          </a:p>
        </p:txBody>
      </p:sp>
      <p:sp>
        <p:nvSpPr>
          <p:cNvPr id="46" name="Text 44"/>
          <p:cNvSpPr/>
          <p:nvPr/>
        </p:nvSpPr>
        <p:spPr>
          <a:xfrm>
            <a:off x="6931152" y="1143000"/>
            <a:ext cx="1911096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100" b="1" dirty="0">
                <a:solidFill>
                  <a:srgbClr val="1B3A6B"/>
                </a:solidFill>
              </a:rPr>
              <a:t>Surveillance multi-sites</a:t>
            </a:r>
            <a:endParaRPr lang="en-US" sz="1100" dirty="0"/>
          </a:p>
        </p:txBody>
      </p:sp>
      <p:sp>
        <p:nvSpPr>
          <p:cNvPr id="47" name="Shape 45"/>
          <p:cNvSpPr/>
          <p:nvPr/>
        </p:nvSpPr>
        <p:spPr>
          <a:xfrm>
            <a:off x="7040880" y="1572768"/>
            <a:ext cx="1691640" cy="0"/>
          </a:xfrm>
          <a:prstGeom prst="line">
            <a:avLst/>
          </a:prstGeom>
          <a:noFill/>
          <a:ln w="9525">
            <a:solidFill>
              <a:srgbClr val="1B3A6B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48" name="Shape 46"/>
          <p:cNvSpPr/>
          <p:nvPr/>
        </p:nvSpPr>
        <p:spPr>
          <a:xfrm>
            <a:off x="6931152" y="1664208"/>
            <a:ext cx="1911096" cy="475488"/>
          </a:xfrm>
          <a:prstGeom prst="rect">
            <a:avLst/>
          </a:prstGeom>
          <a:solidFill>
            <a:srgbClr val="F4F6F9"/>
          </a:solidFill>
          <a:ln w="6350">
            <a:solidFill>
              <a:srgbClr val="E2E8F0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49" name="Text 47"/>
          <p:cNvSpPr/>
          <p:nvPr/>
        </p:nvSpPr>
        <p:spPr>
          <a:xfrm>
            <a:off x="6986016" y="1682496"/>
            <a:ext cx="1801368" cy="43891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50" dirty="0">
                <a:solidFill>
                  <a:srgbClr val="0F1F3D"/>
                </a:solidFill>
              </a:rPr>
              <a:t>• Collecte données centralisée</a:t>
            </a:r>
            <a:endParaRPr lang="en-US" sz="1050" dirty="0"/>
          </a:p>
        </p:txBody>
      </p:sp>
      <p:sp>
        <p:nvSpPr>
          <p:cNvPr id="50" name="Shape 48"/>
          <p:cNvSpPr/>
          <p:nvPr/>
        </p:nvSpPr>
        <p:spPr>
          <a:xfrm>
            <a:off x="6931152" y="2212848"/>
            <a:ext cx="1911096" cy="475488"/>
          </a:xfrm>
          <a:prstGeom prst="rect">
            <a:avLst/>
          </a:prstGeom>
          <a:solidFill>
            <a:srgbClr val="FFFFFF"/>
          </a:solidFill>
          <a:ln w="6350">
            <a:solidFill>
              <a:srgbClr val="E2E8F0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51" name="Text 49"/>
          <p:cNvSpPr/>
          <p:nvPr/>
        </p:nvSpPr>
        <p:spPr>
          <a:xfrm>
            <a:off x="6986016" y="2231136"/>
            <a:ext cx="1801368" cy="43891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50" dirty="0">
                <a:solidFill>
                  <a:srgbClr val="0F1F3D"/>
                </a:solidFill>
              </a:rPr>
              <a:t>• Tableaux de bord partagés</a:t>
            </a:r>
            <a:endParaRPr lang="en-US" sz="1050" dirty="0"/>
          </a:p>
        </p:txBody>
      </p:sp>
      <p:sp>
        <p:nvSpPr>
          <p:cNvPr id="52" name="Shape 50"/>
          <p:cNvSpPr/>
          <p:nvPr/>
        </p:nvSpPr>
        <p:spPr>
          <a:xfrm>
            <a:off x="6931152" y="2761488"/>
            <a:ext cx="1911096" cy="475488"/>
          </a:xfrm>
          <a:prstGeom prst="rect">
            <a:avLst/>
          </a:prstGeom>
          <a:solidFill>
            <a:srgbClr val="F4F6F9"/>
          </a:solidFill>
          <a:ln w="6350">
            <a:solidFill>
              <a:srgbClr val="E2E8F0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53" name="Text 51"/>
          <p:cNvSpPr/>
          <p:nvPr/>
        </p:nvSpPr>
        <p:spPr>
          <a:xfrm>
            <a:off x="6986016" y="2779776"/>
            <a:ext cx="1801368" cy="43891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50" dirty="0">
                <a:solidFill>
                  <a:srgbClr val="0F1F3D"/>
                </a:solidFill>
              </a:rPr>
              <a:t>• Alertes dérive en temps réel</a:t>
            </a:r>
            <a:endParaRPr lang="en-US" sz="1050" dirty="0"/>
          </a:p>
        </p:txBody>
      </p:sp>
      <p:sp>
        <p:nvSpPr>
          <p:cNvPr id="54" name="Shape 52"/>
          <p:cNvSpPr/>
          <p:nvPr/>
        </p:nvSpPr>
        <p:spPr>
          <a:xfrm>
            <a:off x="6931152" y="3310128"/>
            <a:ext cx="1911096" cy="475488"/>
          </a:xfrm>
          <a:prstGeom prst="rect">
            <a:avLst/>
          </a:prstGeom>
          <a:solidFill>
            <a:srgbClr val="FFFFFF"/>
          </a:solidFill>
          <a:ln w="6350">
            <a:solidFill>
              <a:srgbClr val="E2E8F0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55" name="Text 53"/>
          <p:cNvSpPr/>
          <p:nvPr/>
        </p:nvSpPr>
        <p:spPr>
          <a:xfrm>
            <a:off x="6986016" y="3328416"/>
            <a:ext cx="1801368" cy="43891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50" dirty="0">
                <a:solidFill>
                  <a:srgbClr val="0F1F3D"/>
                </a:solidFill>
              </a:rPr>
              <a:t>• Intégration Minitab desktop</a:t>
            </a:r>
            <a:endParaRPr lang="en-US" sz="1050" dirty="0"/>
          </a:p>
        </p:txBody>
      </p:sp>
      <p:sp>
        <p:nvSpPr>
          <p:cNvPr id="56" name="Shape 54"/>
          <p:cNvSpPr/>
          <p:nvPr/>
        </p:nvSpPr>
        <p:spPr>
          <a:xfrm>
            <a:off x="0" y="4892040"/>
            <a:ext cx="9144000" cy="251460"/>
          </a:xfrm>
          <a:prstGeom prst="rect">
            <a:avLst/>
          </a:prstGeom>
          <a:solidFill>
            <a:srgbClr val="1B3A6B"/>
          </a:solidFill>
          <a:ln w="12700">
            <a:solidFill>
              <a:srgbClr val="1B3A6B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57" name="Text 55"/>
          <p:cNvSpPr/>
          <p:nvPr/>
        </p:nvSpPr>
        <p:spPr>
          <a:xfrm>
            <a:off x="274320" y="4892040"/>
            <a:ext cx="8229600" cy="2514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AABBDD"/>
                </a:solidFill>
              </a:rPr>
              <a:t>OOS, OOT &amp; CAPA en Industrie Pharmaceutique — Rachid BERKANI</a:t>
            </a:r>
            <a:endParaRPr lang="en-US" sz="900" dirty="0"/>
          </a:p>
        </p:txBody>
      </p:sp>
      <p:sp>
        <p:nvSpPr>
          <p:cNvPr id="58" name="Text 56"/>
          <p:cNvSpPr/>
          <p:nvPr/>
        </p:nvSpPr>
        <p:spPr>
          <a:xfrm>
            <a:off x="8046720" y="4855464"/>
            <a:ext cx="914400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900" dirty="0">
                <a:solidFill>
                  <a:srgbClr val="64748B"/>
                </a:solidFill>
              </a:rPr>
              <a:t>17 / 18</a:t>
            </a:r>
            <a:endParaRPr lang="en-US" sz="900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8">
    <p:bg>
      <p:bgPr>
        <a:solidFill>
          <a:srgbClr val="0F1F3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4480560"/>
            <a:ext cx="9144000" cy="662940"/>
          </a:xfrm>
          <a:prstGeom prst="rect">
            <a:avLst/>
          </a:prstGeom>
          <a:solidFill>
            <a:srgbClr val="1B3A6B"/>
          </a:solidFill>
          <a:ln w="12700">
            <a:solidFill>
              <a:srgbClr val="1B3A6B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" name="Text 1"/>
          <p:cNvSpPr/>
          <p:nvPr/>
        </p:nvSpPr>
        <p:spPr>
          <a:xfrm>
            <a:off x="457200" y="411480"/>
            <a:ext cx="822960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500" kern="0" spc="400" dirty="0">
                <a:solidFill>
                  <a:srgbClr val="D4870A"/>
                </a:solidFill>
              </a:rPr>
              <a:t>Chapitre 4</a:t>
            </a:r>
            <a:endParaRPr lang="en-US" sz="1500" dirty="0"/>
          </a:p>
        </p:txBody>
      </p:sp>
      <p:sp>
        <p:nvSpPr>
          <p:cNvPr id="4" name="Text 2"/>
          <p:cNvSpPr/>
          <p:nvPr/>
        </p:nvSpPr>
        <p:spPr>
          <a:xfrm>
            <a:off x="457200" y="804672"/>
            <a:ext cx="8229600" cy="1371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15000"/>
              </a:lnSpc>
              <a:buNone/>
            </a:pPr>
            <a:r>
              <a:rPr lang="en-US" sz="3600" b="1" dirty="0">
                <a:solidFill>
                  <a:srgbClr val="FFFFFF"/>
                </a:solidFill>
              </a:rPr>
              <a:t>Du Pilotage à</a:t>
            </a:r>
            <a:endParaRPr lang="en-US" sz="3600" dirty="0"/>
          </a:p>
          <a:p>
            <a:pPr marL="0" indent="0">
              <a:lnSpc>
                <a:spcPct val="115000"/>
              </a:lnSpc>
              <a:buNone/>
            </a:pPr>
            <a:r>
              <a:rPr lang="en-US" sz="3600" b="1" dirty="0">
                <a:solidFill>
                  <a:srgbClr val="FFFFFF"/>
                </a:solidFill>
              </a:rPr>
              <a:t>l'Excellence Qualité</a:t>
            </a:r>
            <a:endParaRPr lang="en-US" sz="3600" dirty="0"/>
          </a:p>
        </p:txBody>
      </p:sp>
      <p:sp>
        <p:nvSpPr>
          <p:cNvPr id="5" name="Shape 3"/>
          <p:cNvSpPr/>
          <p:nvPr/>
        </p:nvSpPr>
        <p:spPr>
          <a:xfrm>
            <a:off x="457200" y="2286000"/>
            <a:ext cx="8229600" cy="566928"/>
          </a:xfrm>
          <a:prstGeom prst="rect">
            <a:avLst/>
          </a:prstGeom>
          <a:solidFill>
            <a:srgbClr val="0D1D35"/>
          </a:solidFill>
          <a:ln w="12700">
            <a:solidFill>
              <a:srgbClr val="D4870A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6" name="Text 4"/>
          <p:cNvSpPr/>
          <p:nvPr/>
        </p:nvSpPr>
        <p:spPr>
          <a:xfrm>
            <a:off x="594360" y="2304288"/>
            <a:ext cx="7955280" cy="53035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50" dirty="0">
                <a:solidFill>
                  <a:srgbClr val="AABBDD"/>
                </a:solidFill>
              </a:rPr>
              <a:t>Un tableau de bord KPI sans action sur les déviations est une illusion de maîtrise. Chaque indicateur doit déclencher une réponse documentée.</a:t>
            </a:r>
            <a:endParaRPr lang="en-US" sz="1150" dirty="0"/>
          </a:p>
        </p:txBody>
      </p:sp>
      <p:sp>
        <p:nvSpPr>
          <p:cNvPr id="7" name="Shape 5"/>
          <p:cNvSpPr/>
          <p:nvPr/>
        </p:nvSpPr>
        <p:spPr>
          <a:xfrm>
            <a:off x="457200" y="2944368"/>
            <a:ext cx="8229600" cy="566928"/>
          </a:xfrm>
          <a:prstGeom prst="rect">
            <a:avLst/>
          </a:prstGeom>
          <a:solidFill>
            <a:srgbClr val="0D1D35"/>
          </a:solidFill>
          <a:ln w="12700">
            <a:solidFill>
              <a:srgbClr val="1E8449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8" name="Text 6"/>
          <p:cNvSpPr/>
          <p:nvPr/>
        </p:nvSpPr>
        <p:spPr>
          <a:xfrm>
            <a:off x="594360" y="2962656"/>
            <a:ext cx="7955280" cy="53035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50" dirty="0">
                <a:solidFill>
                  <a:srgbClr val="AABBDD"/>
                </a:solidFill>
              </a:rPr>
              <a:t>L'APR n'est pas un rapport annuel — c'est le miroir statistique du procédé. Une tendance ignorée aujourd'hui devient l'OOS de demain.</a:t>
            </a:r>
            <a:endParaRPr lang="en-US" sz="1150" dirty="0"/>
          </a:p>
        </p:txBody>
      </p:sp>
      <p:sp>
        <p:nvSpPr>
          <p:cNvPr id="9" name="Shape 7"/>
          <p:cNvSpPr/>
          <p:nvPr/>
        </p:nvSpPr>
        <p:spPr>
          <a:xfrm>
            <a:off x="457200" y="3602736"/>
            <a:ext cx="8229600" cy="566928"/>
          </a:xfrm>
          <a:prstGeom prst="rect">
            <a:avLst/>
          </a:prstGeom>
          <a:solidFill>
            <a:srgbClr val="0D1D35"/>
          </a:solidFill>
          <a:ln w="12700">
            <a:solidFill>
              <a:srgbClr val="2E5FA3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0" name="Text 8"/>
          <p:cNvSpPr/>
          <p:nvPr/>
        </p:nvSpPr>
        <p:spPr>
          <a:xfrm>
            <a:off x="594360" y="3621024"/>
            <a:ext cx="7955280" cy="53035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50" dirty="0">
                <a:solidFill>
                  <a:srgbClr val="AABBDD"/>
                </a:solidFill>
              </a:rPr>
              <a:t>Le recalcul des limites MSP post-CAPA ferme la boucle d'amélioration continue : procédé amélioré → limites resserrées → surveillance plus sensible.</a:t>
            </a:r>
            <a:endParaRPr lang="en-US" sz="1150" dirty="0"/>
          </a:p>
        </p:txBody>
      </p:sp>
      <p:sp>
        <p:nvSpPr>
          <p:cNvPr id="11" name="Text 9"/>
          <p:cNvSpPr/>
          <p:nvPr/>
        </p:nvSpPr>
        <p:spPr>
          <a:xfrm>
            <a:off x="457200" y="4507992"/>
            <a:ext cx="822960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50" b="1" dirty="0">
                <a:solidFill>
                  <a:srgbClr val="FFFFFF"/>
                </a:solidFill>
              </a:rPr>
              <a:t>→  Chapitre 5 : Études de Cas Pratiques — 4 investigations terrain détaillées</a:t>
            </a:r>
            <a:endParaRPr lang="en-US" sz="1250" dirty="0"/>
          </a:p>
        </p:txBody>
      </p:sp>
      <p:sp>
        <p:nvSpPr>
          <p:cNvPr id="12" name="Text 10"/>
          <p:cNvSpPr/>
          <p:nvPr/>
        </p:nvSpPr>
        <p:spPr>
          <a:xfrm>
            <a:off x="8046720" y="4855464"/>
            <a:ext cx="914400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900" dirty="0">
                <a:solidFill>
                  <a:srgbClr val="64748B"/>
                </a:solidFill>
              </a:rPr>
              <a:t>18 / 18</a:t>
            </a:r>
            <a:endParaRPr lang="en-US" sz="9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F4F6F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475488"/>
          </a:xfrm>
          <a:prstGeom prst="rect">
            <a:avLst/>
          </a:prstGeom>
          <a:solidFill>
            <a:srgbClr val="1B3A6B"/>
          </a:solidFill>
          <a:ln w="12700">
            <a:solidFill>
              <a:srgbClr val="1B3A6B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" name="Text 1"/>
          <p:cNvSpPr/>
          <p:nvPr/>
        </p:nvSpPr>
        <p:spPr>
          <a:xfrm>
            <a:off x="274320" y="0"/>
            <a:ext cx="8595360" cy="4754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50" b="1" dirty="0">
                <a:solidFill>
                  <a:srgbClr val="FFFFFF"/>
                </a:solidFill>
              </a:rPr>
              <a:t>PLAN DU CHAPITRE 4</a:t>
            </a:r>
            <a:endParaRPr lang="en-US" sz="1250" dirty="0"/>
          </a:p>
        </p:txBody>
      </p:sp>
      <p:sp>
        <p:nvSpPr>
          <p:cNvPr id="4" name="Shape 2"/>
          <p:cNvSpPr/>
          <p:nvPr/>
        </p:nvSpPr>
        <p:spPr>
          <a:xfrm>
            <a:off x="274320" y="640080"/>
            <a:ext cx="4206240" cy="1261872"/>
          </a:xfrm>
          <a:prstGeom prst="rect">
            <a:avLst/>
          </a:prstGeom>
          <a:solidFill>
            <a:srgbClr val="FFFFFF"/>
          </a:solidFill>
          <a:ln w="25400">
            <a:solidFill>
              <a:srgbClr val="1B3A6B"/>
            </a:solidFill>
            <a:prstDash val="solid"/>
          </a:ln>
          <a:effectLst>
            <a:outerShdw blurRad="101600" dist="38100" dir="8100000" algn="bl" rotWithShape="0">
              <a:srgbClr val="000000">
                <a:alpha val="12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5" name="Shape 3"/>
          <p:cNvSpPr/>
          <p:nvPr/>
        </p:nvSpPr>
        <p:spPr>
          <a:xfrm>
            <a:off x="274320" y="640080"/>
            <a:ext cx="4206240" cy="54864"/>
          </a:xfrm>
          <a:prstGeom prst="rect">
            <a:avLst/>
          </a:prstGeom>
          <a:solidFill>
            <a:srgbClr val="1B3A6B"/>
          </a:solidFill>
          <a:ln w="12700">
            <a:solidFill>
              <a:srgbClr val="1B3A6B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6" name="Text 4"/>
          <p:cNvSpPr/>
          <p:nvPr/>
        </p:nvSpPr>
        <p:spPr>
          <a:xfrm>
            <a:off x="365760" y="731520"/>
            <a:ext cx="64008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800" b="1" dirty="0">
                <a:solidFill>
                  <a:srgbClr val="1B3A6B"/>
                </a:solidFill>
              </a:rPr>
              <a:t>4.1</a:t>
            </a:r>
            <a:endParaRPr lang="en-US" sz="1800" dirty="0"/>
          </a:p>
        </p:txBody>
      </p:sp>
      <p:sp>
        <p:nvSpPr>
          <p:cNvPr id="7" name="Text 5"/>
          <p:cNvSpPr/>
          <p:nvPr/>
        </p:nvSpPr>
        <p:spPr>
          <a:xfrm>
            <a:off x="365760" y="1115568"/>
            <a:ext cx="4005072" cy="7132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50" dirty="0">
                <a:solidFill>
                  <a:srgbClr val="0F1F3D"/>
                </a:solidFill>
              </a:rPr>
              <a:t>Actions Correctives et Préventives (SMART)</a:t>
            </a:r>
            <a:endParaRPr lang="en-US" sz="1250" dirty="0"/>
          </a:p>
        </p:txBody>
      </p:sp>
      <p:sp>
        <p:nvSpPr>
          <p:cNvPr id="8" name="Shape 6"/>
          <p:cNvSpPr/>
          <p:nvPr/>
        </p:nvSpPr>
        <p:spPr>
          <a:xfrm>
            <a:off x="274320" y="2057400"/>
            <a:ext cx="4206240" cy="1261872"/>
          </a:xfrm>
          <a:prstGeom prst="rect">
            <a:avLst/>
          </a:prstGeom>
          <a:solidFill>
            <a:srgbClr val="FFFFFF"/>
          </a:solidFill>
          <a:ln w="25400">
            <a:solidFill>
              <a:srgbClr val="2E5FA3"/>
            </a:solidFill>
            <a:prstDash val="solid"/>
          </a:ln>
          <a:effectLst>
            <a:outerShdw blurRad="101600" dist="38100" dir="8100000" algn="bl" rotWithShape="0">
              <a:srgbClr val="000000">
                <a:alpha val="12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9" name="Shape 7"/>
          <p:cNvSpPr/>
          <p:nvPr/>
        </p:nvSpPr>
        <p:spPr>
          <a:xfrm>
            <a:off x="274320" y="2057400"/>
            <a:ext cx="4206240" cy="54864"/>
          </a:xfrm>
          <a:prstGeom prst="rect">
            <a:avLst/>
          </a:prstGeom>
          <a:solidFill>
            <a:srgbClr val="2E5FA3"/>
          </a:solidFill>
          <a:ln w="12700">
            <a:solidFill>
              <a:srgbClr val="2E5FA3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0" name="Text 8"/>
          <p:cNvSpPr/>
          <p:nvPr/>
        </p:nvSpPr>
        <p:spPr>
          <a:xfrm>
            <a:off x="365760" y="2148840"/>
            <a:ext cx="64008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800" b="1" dirty="0">
                <a:solidFill>
                  <a:srgbClr val="2E5FA3"/>
                </a:solidFill>
              </a:rPr>
              <a:t>4.2</a:t>
            </a:r>
            <a:endParaRPr lang="en-US" sz="1800" dirty="0"/>
          </a:p>
        </p:txBody>
      </p:sp>
      <p:sp>
        <p:nvSpPr>
          <p:cNvPr id="11" name="Text 9"/>
          <p:cNvSpPr/>
          <p:nvPr/>
        </p:nvSpPr>
        <p:spPr>
          <a:xfrm>
            <a:off x="365760" y="2532888"/>
            <a:ext cx="4005072" cy="7132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50" dirty="0">
                <a:solidFill>
                  <a:srgbClr val="0F1F3D"/>
                </a:solidFill>
              </a:rPr>
              <a:t>Tableau de Bord KPI CAPA — Pilotage Performance</a:t>
            </a:r>
            <a:endParaRPr lang="en-US" sz="1250" dirty="0"/>
          </a:p>
        </p:txBody>
      </p:sp>
      <p:sp>
        <p:nvSpPr>
          <p:cNvPr id="12" name="Shape 10"/>
          <p:cNvSpPr/>
          <p:nvPr/>
        </p:nvSpPr>
        <p:spPr>
          <a:xfrm>
            <a:off x="274320" y="3474720"/>
            <a:ext cx="4206240" cy="1261872"/>
          </a:xfrm>
          <a:prstGeom prst="rect">
            <a:avLst/>
          </a:prstGeom>
          <a:solidFill>
            <a:srgbClr val="FFFFFF"/>
          </a:solidFill>
          <a:ln w="25400">
            <a:solidFill>
              <a:srgbClr val="1E8449"/>
            </a:solidFill>
            <a:prstDash val="solid"/>
          </a:ln>
          <a:effectLst>
            <a:outerShdw blurRad="101600" dist="38100" dir="8100000" algn="bl" rotWithShape="0">
              <a:srgbClr val="000000">
                <a:alpha val="12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13" name="Shape 11"/>
          <p:cNvSpPr/>
          <p:nvPr/>
        </p:nvSpPr>
        <p:spPr>
          <a:xfrm>
            <a:off x="274320" y="3474720"/>
            <a:ext cx="4206240" cy="54864"/>
          </a:xfrm>
          <a:prstGeom prst="rect">
            <a:avLst/>
          </a:prstGeom>
          <a:solidFill>
            <a:srgbClr val="1E8449"/>
          </a:solidFill>
          <a:ln w="12700">
            <a:solidFill>
              <a:srgbClr val="1E8449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4" name="Text 12"/>
          <p:cNvSpPr/>
          <p:nvPr/>
        </p:nvSpPr>
        <p:spPr>
          <a:xfrm>
            <a:off x="365760" y="3566160"/>
            <a:ext cx="64008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800" b="1" dirty="0">
                <a:solidFill>
                  <a:srgbClr val="1E8449"/>
                </a:solidFill>
              </a:rPr>
              <a:t>4.3</a:t>
            </a:r>
            <a:endParaRPr lang="en-US" sz="1800" dirty="0"/>
          </a:p>
        </p:txBody>
      </p:sp>
      <p:sp>
        <p:nvSpPr>
          <p:cNvPr id="15" name="Text 13"/>
          <p:cNvSpPr/>
          <p:nvPr/>
        </p:nvSpPr>
        <p:spPr>
          <a:xfrm>
            <a:off x="365760" y="3950208"/>
            <a:ext cx="4005072" cy="7132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50" dirty="0">
                <a:solidFill>
                  <a:srgbClr val="0F1F3D"/>
                </a:solidFill>
              </a:rPr>
              <a:t>Surveillance APR/PQR et Tendances MSP</a:t>
            </a:r>
            <a:endParaRPr lang="en-US" sz="1250" dirty="0"/>
          </a:p>
        </p:txBody>
      </p:sp>
      <p:sp>
        <p:nvSpPr>
          <p:cNvPr id="16" name="Shape 14"/>
          <p:cNvSpPr/>
          <p:nvPr/>
        </p:nvSpPr>
        <p:spPr>
          <a:xfrm>
            <a:off x="4709160" y="640080"/>
            <a:ext cx="4206240" cy="1261872"/>
          </a:xfrm>
          <a:prstGeom prst="rect">
            <a:avLst/>
          </a:prstGeom>
          <a:solidFill>
            <a:srgbClr val="FFFFFF"/>
          </a:solidFill>
          <a:ln w="25400">
            <a:solidFill>
              <a:srgbClr val="D4870A"/>
            </a:solidFill>
            <a:prstDash val="solid"/>
          </a:ln>
          <a:effectLst>
            <a:outerShdw blurRad="101600" dist="38100" dir="8100000" algn="bl" rotWithShape="0">
              <a:srgbClr val="000000">
                <a:alpha val="12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17" name="Shape 15"/>
          <p:cNvSpPr/>
          <p:nvPr/>
        </p:nvSpPr>
        <p:spPr>
          <a:xfrm>
            <a:off x="4709160" y="640080"/>
            <a:ext cx="4206240" cy="54864"/>
          </a:xfrm>
          <a:prstGeom prst="rect">
            <a:avLst/>
          </a:prstGeom>
          <a:solidFill>
            <a:srgbClr val="D4870A"/>
          </a:solidFill>
          <a:ln w="12700">
            <a:solidFill>
              <a:srgbClr val="D4870A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8" name="Text 16"/>
          <p:cNvSpPr/>
          <p:nvPr/>
        </p:nvSpPr>
        <p:spPr>
          <a:xfrm>
            <a:off x="4800600" y="731520"/>
            <a:ext cx="64008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800" b="1" dirty="0">
                <a:solidFill>
                  <a:srgbClr val="D4870A"/>
                </a:solidFill>
              </a:rPr>
              <a:t>4.4</a:t>
            </a:r>
            <a:endParaRPr lang="en-US" sz="1800" dirty="0"/>
          </a:p>
        </p:txBody>
      </p:sp>
      <p:sp>
        <p:nvSpPr>
          <p:cNvPr id="19" name="Text 17"/>
          <p:cNvSpPr/>
          <p:nvPr/>
        </p:nvSpPr>
        <p:spPr>
          <a:xfrm>
            <a:off x="4800600" y="1115568"/>
            <a:ext cx="4005072" cy="7132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50" dirty="0">
                <a:solidFill>
                  <a:srgbClr val="0F1F3D"/>
                </a:solidFill>
              </a:rPr>
              <a:t>Limites MSP Recalculées Post-OOS/CAPA</a:t>
            </a:r>
            <a:endParaRPr lang="en-US" sz="1250" dirty="0"/>
          </a:p>
        </p:txBody>
      </p:sp>
      <p:sp>
        <p:nvSpPr>
          <p:cNvPr id="20" name="Shape 18"/>
          <p:cNvSpPr/>
          <p:nvPr/>
        </p:nvSpPr>
        <p:spPr>
          <a:xfrm>
            <a:off x="4709160" y="2057400"/>
            <a:ext cx="4206240" cy="1261872"/>
          </a:xfrm>
          <a:prstGeom prst="rect">
            <a:avLst/>
          </a:prstGeom>
          <a:solidFill>
            <a:srgbClr val="FFFFFF"/>
          </a:solidFill>
          <a:ln w="25400">
            <a:solidFill>
              <a:srgbClr val="028090"/>
            </a:solidFill>
            <a:prstDash val="solid"/>
          </a:ln>
          <a:effectLst>
            <a:outerShdw blurRad="101600" dist="38100" dir="8100000" algn="bl" rotWithShape="0">
              <a:srgbClr val="000000">
                <a:alpha val="12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21" name="Shape 19"/>
          <p:cNvSpPr/>
          <p:nvPr/>
        </p:nvSpPr>
        <p:spPr>
          <a:xfrm>
            <a:off x="4709160" y="2057400"/>
            <a:ext cx="4206240" cy="54864"/>
          </a:xfrm>
          <a:prstGeom prst="rect">
            <a:avLst/>
          </a:prstGeom>
          <a:solidFill>
            <a:srgbClr val="028090"/>
          </a:solidFill>
          <a:ln w="12700">
            <a:solidFill>
              <a:srgbClr val="028090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2" name="Text 20"/>
          <p:cNvSpPr/>
          <p:nvPr/>
        </p:nvSpPr>
        <p:spPr>
          <a:xfrm>
            <a:off x="4800600" y="2148840"/>
            <a:ext cx="64008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800" b="1" dirty="0">
                <a:solidFill>
                  <a:srgbClr val="028090"/>
                </a:solidFill>
              </a:rPr>
              <a:t>⚙</a:t>
            </a:r>
            <a:endParaRPr lang="en-US" sz="1800" dirty="0"/>
          </a:p>
        </p:txBody>
      </p:sp>
      <p:sp>
        <p:nvSpPr>
          <p:cNvPr id="23" name="Text 21"/>
          <p:cNvSpPr/>
          <p:nvPr/>
        </p:nvSpPr>
        <p:spPr>
          <a:xfrm>
            <a:off x="4800600" y="2532888"/>
            <a:ext cx="4005072" cy="7132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50" dirty="0">
                <a:solidFill>
                  <a:srgbClr val="0F1F3D"/>
                </a:solidFill>
              </a:rPr>
              <a:t>Power BI · TrackWise · Minitab Connect</a:t>
            </a:r>
            <a:endParaRPr lang="en-US" sz="1250" dirty="0"/>
          </a:p>
        </p:txBody>
      </p:sp>
      <p:sp>
        <p:nvSpPr>
          <p:cNvPr id="24" name="Shape 22"/>
          <p:cNvSpPr/>
          <p:nvPr/>
        </p:nvSpPr>
        <p:spPr>
          <a:xfrm>
            <a:off x="4709160" y="3474720"/>
            <a:ext cx="4206240" cy="1261872"/>
          </a:xfrm>
          <a:prstGeom prst="rect">
            <a:avLst/>
          </a:prstGeom>
          <a:solidFill>
            <a:srgbClr val="FFFFFF"/>
          </a:solidFill>
          <a:ln w="25400">
            <a:solidFill>
              <a:srgbClr val="6C3483"/>
            </a:solidFill>
            <a:prstDash val="solid"/>
          </a:ln>
          <a:effectLst>
            <a:outerShdw blurRad="101600" dist="38100" dir="8100000" algn="bl" rotWithShape="0">
              <a:srgbClr val="000000">
                <a:alpha val="12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25" name="Shape 23"/>
          <p:cNvSpPr/>
          <p:nvPr/>
        </p:nvSpPr>
        <p:spPr>
          <a:xfrm>
            <a:off x="4709160" y="3474720"/>
            <a:ext cx="4206240" cy="54864"/>
          </a:xfrm>
          <a:prstGeom prst="rect">
            <a:avLst/>
          </a:prstGeom>
          <a:solidFill>
            <a:srgbClr val="6C3483"/>
          </a:solidFill>
          <a:ln w="12700">
            <a:solidFill>
              <a:srgbClr val="6C3483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6" name="Text 24"/>
          <p:cNvSpPr/>
          <p:nvPr/>
        </p:nvSpPr>
        <p:spPr>
          <a:xfrm>
            <a:off x="4800600" y="3566160"/>
            <a:ext cx="64008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800" b="1" dirty="0">
                <a:solidFill>
                  <a:srgbClr val="6C3483"/>
                </a:solidFill>
              </a:rPr>
              <a:t>✔</a:t>
            </a:r>
            <a:endParaRPr lang="en-US" sz="1800" dirty="0"/>
          </a:p>
        </p:txBody>
      </p:sp>
      <p:sp>
        <p:nvSpPr>
          <p:cNvPr id="27" name="Text 25"/>
          <p:cNvSpPr/>
          <p:nvPr/>
        </p:nvSpPr>
        <p:spPr>
          <a:xfrm>
            <a:off x="4800600" y="3950208"/>
            <a:ext cx="4005072" cy="7132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50" dirty="0">
                <a:solidFill>
                  <a:srgbClr val="0F1F3D"/>
                </a:solidFill>
              </a:rPr>
              <a:t>Checklist Chapitre 4 — Validation Complète</a:t>
            </a:r>
            <a:endParaRPr lang="en-US" sz="1250" dirty="0"/>
          </a:p>
        </p:txBody>
      </p:sp>
      <p:sp>
        <p:nvSpPr>
          <p:cNvPr id="28" name="Shape 26"/>
          <p:cNvSpPr/>
          <p:nvPr/>
        </p:nvSpPr>
        <p:spPr>
          <a:xfrm>
            <a:off x="0" y="4892040"/>
            <a:ext cx="9144000" cy="251460"/>
          </a:xfrm>
          <a:prstGeom prst="rect">
            <a:avLst/>
          </a:prstGeom>
          <a:solidFill>
            <a:srgbClr val="1B3A6B"/>
          </a:solidFill>
          <a:ln w="12700">
            <a:solidFill>
              <a:srgbClr val="1B3A6B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9" name="Text 27"/>
          <p:cNvSpPr/>
          <p:nvPr/>
        </p:nvSpPr>
        <p:spPr>
          <a:xfrm>
            <a:off x="274320" y="4892040"/>
            <a:ext cx="8229600" cy="2514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AABBDD"/>
                </a:solidFill>
              </a:rPr>
              <a:t>OOS, OOT &amp; CAPA en Industrie Pharmaceutique — Rachid BERKANI</a:t>
            </a:r>
            <a:endParaRPr lang="en-US" sz="900" dirty="0"/>
          </a:p>
        </p:txBody>
      </p:sp>
      <p:sp>
        <p:nvSpPr>
          <p:cNvPr id="30" name="Text 28"/>
          <p:cNvSpPr/>
          <p:nvPr/>
        </p:nvSpPr>
        <p:spPr>
          <a:xfrm>
            <a:off x="8046720" y="4855464"/>
            <a:ext cx="914400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900" dirty="0">
                <a:solidFill>
                  <a:srgbClr val="64748B"/>
                </a:solidFill>
              </a:rPr>
              <a:t>2 / 18</a:t>
            </a:r>
            <a:endParaRPr lang="en-US" sz="9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475488"/>
          </a:xfrm>
          <a:prstGeom prst="rect">
            <a:avLst/>
          </a:prstGeom>
          <a:solidFill>
            <a:srgbClr val="1B3A6B"/>
          </a:solidFill>
          <a:ln w="12700">
            <a:solidFill>
              <a:srgbClr val="1B3A6B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" name="Text 1"/>
          <p:cNvSpPr/>
          <p:nvPr/>
        </p:nvSpPr>
        <p:spPr>
          <a:xfrm>
            <a:off x="274320" y="0"/>
            <a:ext cx="8595360" cy="4754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50" b="1" dirty="0">
                <a:solidFill>
                  <a:srgbClr val="FFFFFF"/>
                </a:solidFill>
              </a:rPr>
              <a:t>4.1 — Actions Correctives vs Préventives : Distinction Fondamentale</a:t>
            </a:r>
            <a:endParaRPr lang="en-US" sz="1250" dirty="0"/>
          </a:p>
        </p:txBody>
      </p:sp>
      <p:sp>
        <p:nvSpPr>
          <p:cNvPr id="4" name="Shape 2"/>
          <p:cNvSpPr/>
          <p:nvPr/>
        </p:nvSpPr>
        <p:spPr>
          <a:xfrm>
            <a:off x="274320" y="612648"/>
            <a:ext cx="4206240" cy="4160520"/>
          </a:xfrm>
          <a:prstGeom prst="rect">
            <a:avLst/>
          </a:prstGeom>
          <a:solidFill>
            <a:srgbClr val="FDECEA"/>
          </a:solidFill>
          <a:ln w="25400">
            <a:solidFill>
              <a:srgbClr val="C0392B"/>
            </a:solidFill>
            <a:prstDash val="solid"/>
          </a:ln>
          <a:effectLst>
            <a:outerShdw blurRad="101600" dist="38100" dir="8100000" algn="bl" rotWithShape="0">
              <a:srgbClr val="000000">
                <a:alpha val="12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5" name="Shape 3"/>
          <p:cNvSpPr/>
          <p:nvPr/>
        </p:nvSpPr>
        <p:spPr>
          <a:xfrm>
            <a:off x="274320" y="612648"/>
            <a:ext cx="4206240" cy="438912"/>
          </a:xfrm>
          <a:prstGeom prst="rect">
            <a:avLst/>
          </a:prstGeom>
          <a:solidFill>
            <a:srgbClr val="C0392B"/>
          </a:solidFill>
          <a:ln w="12700">
            <a:solidFill>
              <a:srgbClr val="C0392B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6" name="Text 4"/>
          <p:cNvSpPr/>
          <p:nvPr/>
        </p:nvSpPr>
        <p:spPr>
          <a:xfrm>
            <a:off x="365760" y="612648"/>
            <a:ext cx="4023360" cy="43891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300" b="1" dirty="0">
                <a:solidFill>
                  <a:srgbClr val="FFFFFF"/>
                </a:solidFill>
              </a:rPr>
              <a:t>⚡  Action CORRECTIVE</a:t>
            </a:r>
            <a:endParaRPr lang="en-US" sz="1300" dirty="0"/>
          </a:p>
        </p:txBody>
      </p:sp>
      <p:sp>
        <p:nvSpPr>
          <p:cNvPr id="7" name="Shape 5"/>
          <p:cNvSpPr/>
          <p:nvPr/>
        </p:nvSpPr>
        <p:spPr>
          <a:xfrm>
            <a:off x="365760" y="1115568"/>
            <a:ext cx="4023360" cy="457200"/>
          </a:xfrm>
          <a:prstGeom prst="rect">
            <a:avLst/>
          </a:prstGeom>
          <a:solidFill>
            <a:srgbClr val="FFFFFF"/>
          </a:solidFill>
          <a:ln w="6350">
            <a:solidFill>
              <a:srgbClr val="C0392B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8" name="Text 6"/>
          <p:cNvSpPr/>
          <p:nvPr/>
        </p:nvSpPr>
        <p:spPr>
          <a:xfrm>
            <a:off x="438912" y="1133856"/>
            <a:ext cx="3877056" cy="42062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50" dirty="0">
                <a:solidFill>
                  <a:srgbClr val="0F1F3D"/>
                </a:solidFill>
              </a:rPr>
              <a:t>Déclencheur : Non-conformité avérée (OOS, audit finding, plainte)</a:t>
            </a:r>
            <a:endParaRPr lang="en-US" sz="1150" dirty="0"/>
          </a:p>
        </p:txBody>
      </p:sp>
      <p:sp>
        <p:nvSpPr>
          <p:cNvPr id="9" name="Shape 7"/>
          <p:cNvSpPr/>
          <p:nvPr/>
        </p:nvSpPr>
        <p:spPr>
          <a:xfrm>
            <a:off x="365760" y="1636776"/>
            <a:ext cx="4023360" cy="457200"/>
          </a:xfrm>
          <a:prstGeom prst="rect">
            <a:avLst/>
          </a:prstGeom>
          <a:solidFill>
            <a:srgbClr val="FDECEA"/>
          </a:solidFill>
          <a:ln w="6350">
            <a:solidFill>
              <a:srgbClr val="C0392B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0" name="Text 8"/>
          <p:cNvSpPr/>
          <p:nvPr/>
        </p:nvSpPr>
        <p:spPr>
          <a:xfrm>
            <a:off x="438912" y="1655064"/>
            <a:ext cx="3877056" cy="42062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50" dirty="0">
                <a:solidFill>
                  <a:srgbClr val="0F1F3D"/>
                </a:solidFill>
              </a:rPr>
              <a:t>Temporalité : Réactive — après l'incident</a:t>
            </a:r>
            <a:endParaRPr lang="en-US" sz="1150" dirty="0"/>
          </a:p>
        </p:txBody>
      </p:sp>
      <p:sp>
        <p:nvSpPr>
          <p:cNvPr id="11" name="Shape 9"/>
          <p:cNvSpPr/>
          <p:nvPr/>
        </p:nvSpPr>
        <p:spPr>
          <a:xfrm>
            <a:off x="365760" y="2157984"/>
            <a:ext cx="4023360" cy="457200"/>
          </a:xfrm>
          <a:prstGeom prst="rect">
            <a:avLst/>
          </a:prstGeom>
          <a:solidFill>
            <a:srgbClr val="FFFFFF"/>
          </a:solidFill>
          <a:ln w="6350">
            <a:solidFill>
              <a:srgbClr val="C0392B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2" name="Text 10"/>
          <p:cNvSpPr/>
          <p:nvPr/>
        </p:nvSpPr>
        <p:spPr>
          <a:xfrm>
            <a:off x="438912" y="2176272"/>
            <a:ext cx="3877056" cy="42062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50" dirty="0">
                <a:solidFill>
                  <a:srgbClr val="0F1F3D"/>
                </a:solidFill>
              </a:rPr>
              <a:t>Urgence : Souvent élevée — impact produit/patient</a:t>
            </a:r>
            <a:endParaRPr lang="en-US" sz="1150" dirty="0"/>
          </a:p>
        </p:txBody>
      </p:sp>
      <p:sp>
        <p:nvSpPr>
          <p:cNvPr id="13" name="Shape 11"/>
          <p:cNvSpPr/>
          <p:nvPr/>
        </p:nvSpPr>
        <p:spPr>
          <a:xfrm>
            <a:off x="365760" y="2679192"/>
            <a:ext cx="4023360" cy="457200"/>
          </a:xfrm>
          <a:prstGeom prst="rect">
            <a:avLst/>
          </a:prstGeom>
          <a:solidFill>
            <a:srgbClr val="FDECEA"/>
          </a:solidFill>
          <a:ln w="6350">
            <a:solidFill>
              <a:srgbClr val="C0392B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4" name="Text 12"/>
          <p:cNvSpPr/>
          <p:nvPr/>
        </p:nvSpPr>
        <p:spPr>
          <a:xfrm>
            <a:off x="438912" y="2697480"/>
            <a:ext cx="3877056" cy="42062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50" dirty="0">
                <a:solidFill>
                  <a:srgbClr val="0F1F3D"/>
                </a:solidFill>
              </a:rPr>
              <a:t>Investigation : RCA complète obligatoire</a:t>
            </a:r>
            <a:endParaRPr lang="en-US" sz="1150" dirty="0"/>
          </a:p>
        </p:txBody>
      </p:sp>
      <p:sp>
        <p:nvSpPr>
          <p:cNvPr id="15" name="Shape 13"/>
          <p:cNvSpPr/>
          <p:nvPr/>
        </p:nvSpPr>
        <p:spPr>
          <a:xfrm>
            <a:off x="365760" y="3200400"/>
            <a:ext cx="4023360" cy="457200"/>
          </a:xfrm>
          <a:prstGeom prst="rect">
            <a:avLst/>
          </a:prstGeom>
          <a:solidFill>
            <a:srgbClr val="FFFFFF"/>
          </a:solidFill>
          <a:ln w="6350">
            <a:solidFill>
              <a:srgbClr val="C0392B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6" name="Text 14"/>
          <p:cNvSpPr/>
          <p:nvPr/>
        </p:nvSpPr>
        <p:spPr>
          <a:xfrm>
            <a:off x="438912" y="3218688"/>
            <a:ext cx="3877056" cy="42062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50" dirty="0">
                <a:solidFill>
                  <a:srgbClr val="0F1F3D"/>
                </a:solidFill>
              </a:rPr>
              <a:t>Vérif. efficacité : Obligatoire (J+30, J+90, J+180)</a:t>
            </a:r>
            <a:endParaRPr lang="en-US" sz="1150" dirty="0"/>
          </a:p>
        </p:txBody>
      </p:sp>
      <p:sp>
        <p:nvSpPr>
          <p:cNvPr id="17" name="Shape 15"/>
          <p:cNvSpPr/>
          <p:nvPr/>
        </p:nvSpPr>
        <p:spPr>
          <a:xfrm>
            <a:off x="365760" y="3721608"/>
            <a:ext cx="4023360" cy="457200"/>
          </a:xfrm>
          <a:prstGeom prst="rect">
            <a:avLst/>
          </a:prstGeom>
          <a:solidFill>
            <a:srgbClr val="FDECEA"/>
          </a:solidFill>
          <a:ln w="6350">
            <a:solidFill>
              <a:srgbClr val="C0392B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8" name="Text 16"/>
          <p:cNvSpPr/>
          <p:nvPr/>
        </p:nvSpPr>
        <p:spPr>
          <a:xfrm>
            <a:off x="438912" y="3739896"/>
            <a:ext cx="3877056" cy="42062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50" b="1" dirty="0">
                <a:solidFill>
                  <a:srgbClr val="C0392B"/>
                </a:solidFill>
              </a:rPr>
              <a:t>Exemple : Remplacer colonne HPLC défaillante</a:t>
            </a:r>
            <a:endParaRPr lang="en-US" sz="1150" dirty="0"/>
          </a:p>
        </p:txBody>
      </p:sp>
      <p:sp>
        <p:nvSpPr>
          <p:cNvPr id="19" name="Shape 17"/>
          <p:cNvSpPr/>
          <p:nvPr/>
        </p:nvSpPr>
        <p:spPr>
          <a:xfrm>
            <a:off x="4709160" y="612648"/>
            <a:ext cx="4206240" cy="4160520"/>
          </a:xfrm>
          <a:prstGeom prst="rect">
            <a:avLst/>
          </a:prstGeom>
          <a:solidFill>
            <a:srgbClr val="EBF5EB"/>
          </a:solidFill>
          <a:ln w="25400">
            <a:solidFill>
              <a:srgbClr val="1E8449"/>
            </a:solidFill>
            <a:prstDash val="solid"/>
          </a:ln>
          <a:effectLst>
            <a:outerShdw blurRad="101600" dist="38100" dir="8100000" algn="bl" rotWithShape="0">
              <a:srgbClr val="000000">
                <a:alpha val="12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20" name="Shape 18"/>
          <p:cNvSpPr/>
          <p:nvPr/>
        </p:nvSpPr>
        <p:spPr>
          <a:xfrm>
            <a:off x="4709160" y="612648"/>
            <a:ext cx="4206240" cy="438912"/>
          </a:xfrm>
          <a:prstGeom prst="rect">
            <a:avLst/>
          </a:prstGeom>
          <a:solidFill>
            <a:srgbClr val="1E8449"/>
          </a:solidFill>
          <a:ln w="12700">
            <a:solidFill>
              <a:srgbClr val="1E8449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1" name="Text 19"/>
          <p:cNvSpPr/>
          <p:nvPr/>
        </p:nvSpPr>
        <p:spPr>
          <a:xfrm>
            <a:off x="4800600" y="612648"/>
            <a:ext cx="4023360" cy="43891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300" b="1" dirty="0">
                <a:solidFill>
                  <a:srgbClr val="FFFFFF"/>
                </a:solidFill>
              </a:rPr>
              <a:t>🛡  Action PRÉVENTIVE</a:t>
            </a:r>
            <a:endParaRPr lang="en-US" sz="1300" dirty="0"/>
          </a:p>
        </p:txBody>
      </p:sp>
      <p:sp>
        <p:nvSpPr>
          <p:cNvPr id="22" name="Shape 20"/>
          <p:cNvSpPr/>
          <p:nvPr/>
        </p:nvSpPr>
        <p:spPr>
          <a:xfrm>
            <a:off x="4800600" y="1115568"/>
            <a:ext cx="4023360" cy="457200"/>
          </a:xfrm>
          <a:prstGeom prst="rect">
            <a:avLst/>
          </a:prstGeom>
          <a:solidFill>
            <a:srgbClr val="FFFFFF"/>
          </a:solidFill>
          <a:ln w="6350">
            <a:solidFill>
              <a:srgbClr val="1E8449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3" name="Text 21"/>
          <p:cNvSpPr/>
          <p:nvPr/>
        </p:nvSpPr>
        <p:spPr>
          <a:xfrm>
            <a:off x="4873752" y="1133856"/>
            <a:ext cx="3877056" cy="42062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50" dirty="0">
                <a:solidFill>
                  <a:srgbClr val="0F1F3D"/>
                </a:solidFill>
              </a:rPr>
              <a:t>Déclencheur : Signal faible, tendance, analyse FMEA proactive</a:t>
            </a:r>
            <a:endParaRPr lang="en-US" sz="1150" dirty="0"/>
          </a:p>
        </p:txBody>
      </p:sp>
      <p:sp>
        <p:nvSpPr>
          <p:cNvPr id="24" name="Shape 22"/>
          <p:cNvSpPr/>
          <p:nvPr/>
        </p:nvSpPr>
        <p:spPr>
          <a:xfrm>
            <a:off x="4800600" y="1636776"/>
            <a:ext cx="4023360" cy="457200"/>
          </a:xfrm>
          <a:prstGeom prst="rect">
            <a:avLst/>
          </a:prstGeom>
          <a:solidFill>
            <a:srgbClr val="EBF5EB"/>
          </a:solidFill>
          <a:ln w="6350">
            <a:solidFill>
              <a:srgbClr val="1E8449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5" name="Text 23"/>
          <p:cNvSpPr/>
          <p:nvPr/>
        </p:nvSpPr>
        <p:spPr>
          <a:xfrm>
            <a:off x="4873752" y="1655064"/>
            <a:ext cx="3877056" cy="42062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50" dirty="0">
                <a:solidFill>
                  <a:srgbClr val="0F1F3D"/>
                </a:solidFill>
              </a:rPr>
              <a:t>Temporalité : Proactive — avant l'incident</a:t>
            </a:r>
            <a:endParaRPr lang="en-US" sz="1150" dirty="0"/>
          </a:p>
        </p:txBody>
      </p:sp>
      <p:sp>
        <p:nvSpPr>
          <p:cNvPr id="26" name="Shape 24"/>
          <p:cNvSpPr/>
          <p:nvPr/>
        </p:nvSpPr>
        <p:spPr>
          <a:xfrm>
            <a:off x="4800600" y="2157984"/>
            <a:ext cx="4023360" cy="457200"/>
          </a:xfrm>
          <a:prstGeom prst="rect">
            <a:avLst/>
          </a:prstGeom>
          <a:solidFill>
            <a:srgbClr val="FFFFFF"/>
          </a:solidFill>
          <a:ln w="6350">
            <a:solidFill>
              <a:srgbClr val="1E8449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7" name="Text 25"/>
          <p:cNvSpPr/>
          <p:nvPr/>
        </p:nvSpPr>
        <p:spPr>
          <a:xfrm>
            <a:off x="4873752" y="2176272"/>
            <a:ext cx="3877056" cy="42062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50" dirty="0">
                <a:solidFill>
                  <a:srgbClr val="0F1F3D"/>
                </a:solidFill>
              </a:rPr>
              <a:t>Urgence : Variable, planifiable</a:t>
            </a:r>
            <a:endParaRPr lang="en-US" sz="1150" dirty="0"/>
          </a:p>
        </p:txBody>
      </p:sp>
      <p:sp>
        <p:nvSpPr>
          <p:cNvPr id="28" name="Shape 26"/>
          <p:cNvSpPr/>
          <p:nvPr/>
        </p:nvSpPr>
        <p:spPr>
          <a:xfrm>
            <a:off x="4800600" y="2679192"/>
            <a:ext cx="4023360" cy="457200"/>
          </a:xfrm>
          <a:prstGeom prst="rect">
            <a:avLst/>
          </a:prstGeom>
          <a:solidFill>
            <a:srgbClr val="EBF5EB"/>
          </a:solidFill>
          <a:ln w="6350">
            <a:solidFill>
              <a:srgbClr val="1E8449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9" name="Text 27"/>
          <p:cNvSpPr/>
          <p:nvPr/>
        </p:nvSpPr>
        <p:spPr>
          <a:xfrm>
            <a:off x="4873752" y="2697480"/>
            <a:ext cx="3877056" cy="42062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50" dirty="0">
                <a:solidFill>
                  <a:srgbClr val="0F1F3D"/>
                </a:solidFill>
              </a:rPr>
              <a:t>Investigation : Analyse de risque (FMEA) suffisante</a:t>
            </a:r>
            <a:endParaRPr lang="en-US" sz="1150" dirty="0"/>
          </a:p>
        </p:txBody>
      </p:sp>
      <p:sp>
        <p:nvSpPr>
          <p:cNvPr id="30" name="Shape 28"/>
          <p:cNvSpPr/>
          <p:nvPr/>
        </p:nvSpPr>
        <p:spPr>
          <a:xfrm>
            <a:off x="4800600" y="3200400"/>
            <a:ext cx="4023360" cy="457200"/>
          </a:xfrm>
          <a:prstGeom prst="rect">
            <a:avLst/>
          </a:prstGeom>
          <a:solidFill>
            <a:srgbClr val="FFFFFF"/>
          </a:solidFill>
          <a:ln w="6350">
            <a:solidFill>
              <a:srgbClr val="1E8449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1" name="Text 29"/>
          <p:cNvSpPr/>
          <p:nvPr/>
        </p:nvSpPr>
        <p:spPr>
          <a:xfrm>
            <a:off x="4873752" y="3218688"/>
            <a:ext cx="3877056" cy="42062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50" dirty="0">
                <a:solidFill>
                  <a:srgbClr val="0F1F3D"/>
                </a:solidFill>
              </a:rPr>
              <a:t>Vérif. efficacité : Recommandée — surveillance tendances</a:t>
            </a:r>
            <a:endParaRPr lang="en-US" sz="1150" dirty="0"/>
          </a:p>
        </p:txBody>
      </p:sp>
      <p:sp>
        <p:nvSpPr>
          <p:cNvPr id="32" name="Shape 30"/>
          <p:cNvSpPr/>
          <p:nvPr/>
        </p:nvSpPr>
        <p:spPr>
          <a:xfrm>
            <a:off x="4800600" y="3721608"/>
            <a:ext cx="4023360" cy="457200"/>
          </a:xfrm>
          <a:prstGeom prst="rect">
            <a:avLst/>
          </a:prstGeom>
          <a:solidFill>
            <a:srgbClr val="EBF5EB"/>
          </a:solidFill>
          <a:ln w="6350">
            <a:solidFill>
              <a:srgbClr val="1E8449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3" name="Text 31"/>
          <p:cNvSpPr/>
          <p:nvPr/>
        </p:nvSpPr>
        <p:spPr>
          <a:xfrm>
            <a:off x="4873752" y="3739896"/>
            <a:ext cx="3877056" cy="42062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50" b="1" dirty="0">
                <a:solidFill>
                  <a:srgbClr val="1E8449"/>
                </a:solidFill>
              </a:rPr>
              <a:t>Exemple : Programme maintenance toutes colonnes HPLC</a:t>
            </a:r>
            <a:endParaRPr lang="en-US" sz="1150" dirty="0"/>
          </a:p>
        </p:txBody>
      </p:sp>
      <p:sp>
        <p:nvSpPr>
          <p:cNvPr id="34" name="Shape 32"/>
          <p:cNvSpPr/>
          <p:nvPr/>
        </p:nvSpPr>
        <p:spPr>
          <a:xfrm>
            <a:off x="0" y="4892040"/>
            <a:ext cx="9144000" cy="251460"/>
          </a:xfrm>
          <a:prstGeom prst="rect">
            <a:avLst/>
          </a:prstGeom>
          <a:solidFill>
            <a:srgbClr val="1B3A6B"/>
          </a:solidFill>
          <a:ln w="12700">
            <a:solidFill>
              <a:srgbClr val="1B3A6B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5" name="Text 33"/>
          <p:cNvSpPr/>
          <p:nvPr/>
        </p:nvSpPr>
        <p:spPr>
          <a:xfrm>
            <a:off x="274320" y="4892040"/>
            <a:ext cx="8229600" cy="2514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AABBDD"/>
                </a:solidFill>
              </a:rPr>
              <a:t>OOS, OOT &amp; CAPA en Industrie Pharmaceutique — Rachid BERKANI</a:t>
            </a:r>
            <a:endParaRPr lang="en-US" sz="900" dirty="0"/>
          </a:p>
        </p:txBody>
      </p:sp>
      <p:sp>
        <p:nvSpPr>
          <p:cNvPr id="36" name="Text 34"/>
          <p:cNvSpPr/>
          <p:nvPr/>
        </p:nvSpPr>
        <p:spPr>
          <a:xfrm>
            <a:off x="8046720" y="4855464"/>
            <a:ext cx="914400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900" dirty="0">
                <a:solidFill>
                  <a:srgbClr val="64748B"/>
                </a:solidFill>
              </a:rPr>
              <a:t>3 / 18</a:t>
            </a:r>
            <a:endParaRPr lang="en-US" sz="9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bg>
      <p:bgPr>
        <a:solidFill>
          <a:srgbClr val="F4F6F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475488"/>
          </a:xfrm>
          <a:prstGeom prst="rect">
            <a:avLst/>
          </a:prstGeom>
          <a:solidFill>
            <a:srgbClr val="1B3A6B"/>
          </a:solidFill>
          <a:ln w="12700">
            <a:solidFill>
              <a:srgbClr val="1B3A6B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" name="Text 1"/>
          <p:cNvSpPr/>
          <p:nvPr/>
        </p:nvSpPr>
        <p:spPr>
          <a:xfrm>
            <a:off x="274320" y="0"/>
            <a:ext cx="8595360" cy="4754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50" b="1" dirty="0">
                <a:solidFill>
                  <a:srgbClr val="FFFFFF"/>
                </a:solidFill>
              </a:rPr>
              <a:t>4.1.2 — Critères SMART pour la Planification des Actions CAPA</a:t>
            </a:r>
            <a:endParaRPr lang="en-US" sz="1250" dirty="0"/>
          </a:p>
        </p:txBody>
      </p:sp>
      <p:sp>
        <p:nvSpPr>
          <p:cNvPr id="4" name="Shape 2"/>
          <p:cNvSpPr/>
          <p:nvPr/>
        </p:nvSpPr>
        <p:spPr>
          <a:xfrm>
            <a:off x="274320" y="594360"/>
            <a:ext cx="1627632" cy="4069080"/>
          </a:xfrm>
          <a:prstGeom prst="rect">
            <a:avLst/>
          </a:prstGeom>
          <a:solidFill>
            <a:srgbClr val="FFFFFF"/>
          </a:solidFill>
          <a:ln w="25400">
            <a:solidFill>
              <a:srgbClr val="1B3A6B"/>
            </a:solidFill>
            <a:prstDash val="solid"/>
          </a:ln>
          <a:effectLst>
            <a:outerShdw blurRad="101600" dist="38100" dir="8100000" algn="bl" rotWithShape="0">
              <a:srgbClr val="000000">
                <a:alpha val="12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5" name="Shape 3"/>
          <p:cNvSpPr/>
          <p:nvPr/>
        </p:nvSpPr>
        <p:spPr>
          <a:xfrm>
            <a:off x="274320" y="594360"/>
            <a:ext cx="1627632" cy="54864"/>
          </a:xfrm>
          <a:prstGeom prst="rect">
            <a:avLst/>
          </a:prstGeom>
          <a:solidFill>
            <a:srgbClr val="1B3A6B"/>
          </a:solidFill>
          <a:ln w="12700">
            <a:solidFill>
              <a:srgbClr val="1B3A6B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6" name="Shape 4"/>
          <p:cNvSpPr/>
          <p:nvPr/>
        </p:nvSpPr>
        <p:spPr>
          <a:xfrm>
            <a:off x="768096" y="685800"/>
            <a:ext cx="640080" cy="640080"/>
          </a:xfrm>
          <a:prstGeom prst="ellipse">
            <a:avLst/>
          </a:prstGeom>
          <a:solidFill>
            <a:srgbClr val="1B3A6B"/>
          </a:solidFill>
          <a:ln w="12700">
            <a:solidFill>
              <a:srgbClr val="1B3A6B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7" name="Text 5"/>
          <p:cNvSpPr/>
          <p:nvPr/>
        </p:nvSpPr>
        <p:spPr>
          <a:xfrm>
            <a:off x="768096" y="685800"/>
            <a:ext cx="640080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2200" b="1" dirty="0">
                <a:solidFill>
                  <a:srgbClr val="FFFFFF"/>
                </a:solidFill>
              </a:rPr>
              <a:t>S</a:t>
            </a:r>
            <a:endParaRPr lang="en-US" sz="2200" dirty="0"/>
          </a:p>
        </p:txBody>
      </p:sp>
      <p:sp>
        <p:nvSpPr>
          <p:cNvPr id="8" name="Text 6"/>
          <p:cNvSpPr/>
          <p:nvPr/>
        </p:nvSpPr>
        <p:spPr>
          <a:xfrm>
            <a:off x="320040" y="1389888"/>
            <a:ext cx="1536192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200" b="1" dirty="0">
                <a:solidFill>
                  <a:srgbClr val="1B3A6B"/>
                </a:solidFill>
              </a:rPr>
              <a:t>Spécifique</a:t>
            </a:r>
            <a:endParaRPr lang="en-US" sz="1200" dirty="0"/>
          </a:p>
        </p:txBody>
      </p:sp>
      <p:sp>
        <p:nvSpPr>
          <p:cNvPr id="9" name="Text 7"/>
          <p:cNvSpPr/>
          <p:nvPr/>
        </p:nvSpPr>
        <p:spPr>
          <a:xfrm>
            <a:off x="320040" y="1783080"/>
            <a:ext cx="1536192" cy="2788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40000"/>
              </a:lnSpc>
              <a:buNone/>
            </a:pPr>
            <a:r>
              <a:rPr lang="en-US" sz="1000" dirty="0">
                <a:solidFill>
                  <a:srgbClr val="0F1F3D"/>
                </a:solidFill>
              </a:rPr>
              <a:t>Clairement définie, sans ambiguité</a:t>
            </a:r>
            <a:endParaRPr lang="en-US" sz="1000" dirty="0"/>
          </a:p>
          <a:p>
            <a:pPr marL="0" indent="0">
              <a:lnSpc>
                <a:spcPct val="140000"/>
              </a:lnSpc>
              <a:buNone/>
            </a:pPr>
            <a:r>
              <a:rPr lang="en-US" sz="1000" dirty="0">
                <a:solidFill>
                  <a:srgbClr val="0F1F3D"/>
                </a:solidFill>
              </a:rPr>
              <a:t>❌ "Améliorer la formation"</a:t>
            </a:r>
            <a:endParaRPr lang="en-US" sz="1000" dirty="0"/>
          </a:p>
          <a:p>
            <a:pPr marL="0" indent="0">
              <a:lnSpc>
                <a:spcPct val="140000"/>
              </a:lnSpc>
              <a:buNone/>
            </a:pPr>
            <a:r>
              <a:rPr lang="en-US" sz="1000" dirty="0">
                <a:solidFill>
                  <a:srgbClr val="0F1F3D"/>
                </a:solidFill>
              </a:rPr>
              <a:t>✅ "Former tous les analystes à SOP-HPLC-042 avec évaluation pratique validée"</a:t>
            </a:r>
            <a:endParaRPr lang="en-US" sz="1000" dirty="0"/>
          </a:p>
        </p:txBody>
      </p:sp>
      <p:sp>
        <p:nvSpPr>
          <p:cNvPr id="10" name="Shape 8"/>
          <p:cNvSpPr/>
          <p:nvPr/>
        </p:nvSpPr>
        <p:spPr>
          <a:xfrm>
            <a:off x="2011680" y="594360"/>
            <a:ext cx="1627632" cy="4069080"/>
          </a:xfrm>
          <a:prstGeom prst="rect">
            <a:avLst/>
          </a:prstGeom>
          <a:solidFill>
            <a:srgbClr val="FFFFFF"/>
          </a:solidFill>
          <a:ln w="25400">
            <a:solidFill>
              <a:srgbClr val="2E5FA3"/>
            </a:solidFill>
            <a:prstDash val="solid"/>
          </a:ln>
          <a:effectLst>
            <a:outerShdw blurRad="101600" dist="38100" dir="8100000" algn="bl" rotWithShape="0">
              <a:srgbClr val="000000">
                <a:alpha val="12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11" name="Shape 9"/>
          <p:cNvSpPr/>
          <p:nvPr/>
        </p:nvSpPr>
        <p:spPr>
          <a:xfrm>
            <a:off x="2011680" y="594360"/>
            <a:ext cx="1627632" cy="54864"/>
          </a:xfrm>
          <a:prstGeom prst="rect">
            <a:avLst/>
          </a:prstGeom>
          <a:solidFill>
            <a:srgbClr val="2E5FA3"/>
          </a:solidFill>
          <a:ln w="12700">
            <a:solidFill>
              <a:srgbClr val="2E5FA3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2" name="Shape 10"/>
          <p:cNvSpPr/>
          <p:nvPr/>
        </p:nvSpPr>
        <p:spPr>
          <a:xfrm>
            <a:off x="2505456" y="685800"/>
            <a:ext cx="640080" cy="640080"/>
          </a:xfrm>
          <a:prstGeom prst="ellipse">
            <a:avLst/>
          </a:prstGeom>
          <a:solidFill>
            <a:srgbClr val="2E5FA3"/>
          </a:solidFill>
          <a:ln w="12700">
            <a:solidFill>
              <a:srgbClr val="2E5FA3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3" name="Text 11"/>
          <p:cNvSpPr/>
          <p:nvPr/>
        </p:nvSpPr>
        <p:spPr>
          <a:xfrm>
            <a:off x="2505456" y="685800"/>
            <a:ext cx="640080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2200" b="1" dirty="0">
                <a:solidFill>
                  <a:srgbClr val="FFFFFF"/>
                </a:solidFill>
              </a:rPr>
              <a:t>M</a:t>
            </a:r>
            <a:endParaRPr lang="en-US" sz="2200" dirty="0"/>
          </a:p>
        </p:txBody>
      </p:sp>
      <p:sp>
        <p:nvSpPr>
          <p:cNvPr id="14" name="Text 12"/>
          <p:cNvSpPr/>
          <p:nvPr/>
        </p:nvSpPr>
        <p:spPr>
          <a:xfrm>
            <a:off x="2057400" y="1389888"/>
            <a:ext cx="1536192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200" b="1" dirty="0">
                <a:solidFill>
                  <a:srgbClr val="2E5FA3"/>
                </a:solidFill>
              </a:rPr>
              <a:t>Mesurable</a:t>
            </a:r>
            <a:endParaRPr lang="en-US" sz="1200" dirty="0"/>
          </a:p>
        </p:txBody>
      </p:sp>
      <p:sp>
        <p:nvSpPr>
          <p:cNvPr id="15" name="Text 13"/>
          <p:cNvSpPr/>
          <p:nvPr/>
        </p:nvSpPr>
        <p:spPr>
          <a:xfrm>
            <a:off x="2057400" y="1783080"/>
            <a:ext cx="1536192" cy="2788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40000"/>
              </a:lnSpc>
              <a:buNone/>
            </a:pPr>
            <a:r>
              <a:rPr lang="en-US" sz="1000" dirty="0">
                <a:solidFill>
                  <a:srgbClr val="0F1F3D"/>
                </a:solidFill>
              </a:rPr>
              <a:t>Critères quantitatifs de réussite</a:t>
            </a:r>
            <a:endParaRPr lang="en-US" sz="1000" dirty="0"/>
          </a:p>
          <a:p>
            <a:pPr marL="0" indent="0">
              <a:lnSpc>
                <a:spcPct val="140000"/>
              </a:lnSpc>
              <a:buNone/>
            </a:pPr>
            <a:r>
              <a:rPr lang="en-US" sz="1000" dirty="0">
                <a:solidFill>
                  <a:srgbClr val="0F1F3D"/>
                </a:solidFill>
              </a:rPr>
              <a:t>❌ "Réduire les OOS"</a:t>
            </a:r>
            <a:endParaRPr lang="en-US" sz="1000" dirty="0"/>
          </a:p>
          <a:p>
            <a:pPr marL="0" indent="0">
              <a:lnSpc>
                <a:spcPct val="140000"/>
              </a:lnSpc>
              <a:buNone/>
            </a:pPr>
            <a:r>
              <a:rPr lang="en-US" sz="1000" dirty="0">
                <a:solidFill>
                  <a:srgbClr val="0F1F3D"/>
                </a:solidFill>
              </a:rPr>
              <a:t>✅ "Réduire le taux OOS de 2,5 % à 1,0 % en 6 mois"</a:t>
            </a:r>
            <a:endParaRPr lang="en-US" sz="1000" dirty="0"/>
          </a:p>
        </p:txBody>
      </p:sp>
      <p:sp>
        <p:nvSpPr>
          <p:cNvPr id="16" name="Shape 14"/>
          <p:cNvSpPr/>
          <p:nvPr/>
        </p:nvSpPr>
        <p:spPr>
          <a:xfrm>
            <a:off x="3749040" y="594360"/>
            <a:ext cx="1627632" cy="4069080"/>
          </a:xfrm>
          <a:prstGeom prst="rect">
            <a:avLst/>
          </a:prstGeom>
          <a:solidFill>
            <a:srgbClr val="FFFFFF"/>
          </a:solidFill>
          <a:ln w="25400">
            <a:solidFill>
              <a:srgbClr val="1E8449"/>
            </a:solidFill>
            <a:prstDash val="solid"/>
          </a:ln>
          <a:effectLst>
            <a:outerShdw blurRad="101600" dist="38100" dir="8100000" algn="bl" rotWithShape="0">
              <a:srgbClr val="000000">
                <a:alpha val="12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17" name="Shape 15"/>
          <p:cNvSpPr/>
          <p:nvPr/>
        </p:nvSpPr>
        <p:spPr>
          <a:xfrm>
            <a:off x="3749040" y="594360"/>
            <a:ext cx="1627632" cy="54864"/>
          </a:xfrm>
          <a:prstGeom prst="rect">
            <a:avLst/>
          </a:prstGeom>
          <a:solidFill>
            <a:srgbClr val="1E8449"/>
          </a:solidFill>
          <a:ln w="12700">
            <a:solidFill>
              <a:srgbClr val="1E8449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8" name="Shape 16"/>
          <p:cNvSpPr/>
          <p:nvPr/>
        </p:nvSpPr>
        <p:spPr>
          <a:xfrm>
            <a:off x="4242816" y="685800"/>
            <a:ext cx="640080" cy="640080"/>
          </a:xfrm>
          <a:prstGeom prst="ellipse">
            <a:avLst/>
          </a:prstGeom>
          <a:solidFill>
            <a:srgbClr val="1E8449"/>
          </a:solidFill>
          <a:ln w="12700">
            <a:solidFill>
              <a:srgbClr val="1E8449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9" name="Text 17"/>
          <p:cNvSpPr/>
          <p:nvPr/>
        </p:nvSpPr>
        <p:spPr>
          <a:xfrm>
            <a:off x="4242816" y="685800"/>
            <a:ext cx="640080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2200" b="1" dirty="0">
                <a:solidFill>
                  <a:srgbClr val="FFFFFF"/>
                </a:solidFill>
              </a:rPr>
              <a:t>A</a:t>
            </a:r>
            <a:endParaRPr lang="en-US" sz="2200" dirty="0"/>
          </a:p>
        </p:txBody>
      </p:sp>
      <p:sp>
        <p:nvSpPr>
          <p:cNvPr id="20" name="Text 18"/>
          <p:cNvSpPr/>
          <p:nvPr/>
        </p:nvSpPr>
        <p:spPr>
          <a:xfrm>
            <a:off x="3794760" y="1389888"/>
            <a:ext cx="1536192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200" b="1" dirty="0">
                <a:solidFill>
                  <a:srgbClr val="1E8449"/>
                </a:solidFill>
              </a:rPr>
              <a:t>Atteignable</a:t>
            </a:r>
            <a:endParaRPr lang="en-US" sz="1200" dirty="0"/>
          </a:p>
        </p:txBody>
      </p:sp>
      <p:sp>
        <p:nvSpPr>
          <p:cNvPr id="21" name="Text 19"/>
          <p:cNvSpPr/>
          <p:nvPr/>
        </p:nvSpPr>
        <p:spPr>
          <a:xfrm>
            <a:off x="3794760" y="1783080"/>
            <a:ext cx="1536192" cy="2788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40000"/>
              </a:lnSpc>
              <a:buNone/>
            </a:pPr>
            <a:r>
              <a:rPr lang="en-US" sz="1000" dirty="0">
                <a:solidFill>
                  <a:srgbClr val="0F1F3D"/>
                </a:solidFill>
              </a:rPr>
              <a:t>Réaliste selon ressources disponibles</a:t>
            </a:r>
            <a:endParaRPr lang="en-US" sz="1000" dirty="0"/>
          </a:p>
          <a:p>
            <a:pPr marL="0" indent="0">
              <a:lnSpc>
                <a:spcPct val="140000"/>
              </a:lnSpc>
              <a:buNone/>
            </a:pPr>
            <a:r>
              <a:rPr lang="en-US" sz="1000" dirty="0">
                <a:solidFill>
                  <a:srgbClr val="0F1F3D"/>
                </a:solidFill>
              </a:rPr>
              <a:t>Budget, personnel, temps, technologie</a:t>
            </a:r>
            <a:endParaRPr lang="en-US" sz="1000" dirty="0"/>
          </a:p>
          <a:p>
            <a:pPr marL="0" indent="0">
              <a:lnSpc>
                <a:spcPct val="140000"/>
              </a:lnSpc>
              <a:buNone/>
            </a:pPr>
            <a:r>
              <a:rPr lang="en-US" sz="1000" dirty="0">
                <a:solidFill>
                  <a:srgbClr val="0F1F3D"/>
                </a:solidFill>
              </a:rPr>
              <a:t>Une CAPA sans budget approuvé est vouée à l'échec</a:t>
            </a:r>
            <a:endParaRPr lang="en-US" sz="1000" dirty="0"/>
          </a:p>
        </p:txBody>
      </p:sp>
      <p:sp>
        <p:nvSpPr>
          <p:cNvPr id="22" name="Shape 20"/>
          <p:cNvSpPr/>
          <p:nvPr/>
        </p:nvSpPr>
        <p:spPr>
          <a:xfrm>
            <a:off x="5486400" y="594360"/>
            <a:ext cx="1627632" cy="4069080"/>
          </a:xfrm>
          <a:prstGeom prst="rect">
            <a:avLst/>
          </a:prstGeom>
          <a:solidFill>
            <a:srgbClr val="FFFFFF"/>
          </a:solidFill>
          <a:ln w="25400">
            <a:solidFill>
              <a:srgbClr val="D4870A"/>
            </a:solidFill>
            <a:prstDash val="solid"/>
          </a:ln>
          <a:effectLst>
            <a:outerShdw blurRad="101600" dist="38100" dir="8100000" algn="bl" rotWithShape="0">
              <a:srgbClr val="000000">
                <a:alpha val="12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23" name="Shape 21"/>
          <p:cNvSpPr/>
          <p:nvPr/>
        </p:nvSpPr>
        <p:spPr>
          <a:xfrm>
            <a:off x="5486400" y="594360"/>
            <a:ext cx="1627632" cy="54864"/>
          </a:xfrm>
          <a:prstGeom prst="rect">
            <a:avLst/>
          </a:prstGeom>
          <a:solidFill>
            <a:srgbClr val="D4870A"/>
          </a:solidFill>
          <a:ln w="12700">
            <a:solidFill>
              <a:srgbClr val="D4870A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4" name="Shape 22"/>
          <p:cNvSpPr/>
          <p:nvPr/>
        </p:nvSpPr>
        <p:spPr>
          <a:xfrm>
            <a:off x="5980176" y="685800"/>
            <a:ext cx="640080" cy="640080"/>
          </a:xfrm>
          <a:prstGeom prst="ellipse">
            <a:avLst/>
          </a:prstGeom>
          <a:solidFill>
            <a:srgbClr val="D4870A"/>
          </a:solidFill>
          <a:ln w="12700">
            <a:solidFill>
              <a:srgbClr val="D4870A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5" name="Text 23"/>
          <p:cNvSpPr/>
          <p:nvPr/>
        </p:nvSpPr>
        <p:spPr>
          <a:xfrm>
            <a:off x="5980176" y="685800"/>
            <a:ext cx="640080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2200" b="1" dirty="0">
                <a:solidFill>
                  <a:srgbClr val="FFFFFF"/>
                </a:solidFill>
              </a:rPr>
              <a:t>R</a:t>
            </a:r>
            <a:endParaRPr lang="en-US" sz="2200" dirty="0"/>
          </a:p>
        </p:txBody>
      </p:sp>
      <p:sp>
        <p:nvSpPr>
          <p:cNvPr id="26" name="Text 24"/>
          <p:cNvSpPr/>
          <p:nvPr/>
        </p:nvSpPr>
        <p:spPr>
          <a:xfrm>
            <a:off x="5532120" y="1389888"/>
            <a:ext cx="1536192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200" b="1" dirty="0">
                <a:solidFill>
                  <a:srgbClr val="D4870A"/>
                </a:solidFill>
              </a:rPr>
              <a:t>Réaliste</a:t>
            </a:r>
            <a:endParaRPr lang="en-US" sz="1200" dirty="0"/>
          </a:p>
        </p:txBody>
      </p:sp>
      <p:sp>
        <p:nvSpPr>
          <p:cNvPr id="27" name="Text 25"/>
          <p:cNvSpPr/>
          <p:nvPr/>
        </p:nvSpPr>
        <p:spPr>
          <a:xfrm>
            <a:off x="5532120" y="1783080"/>
            <a:ext cx="1536192" cy="2788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40000"/>
              </a:lnSpc>
              <a:buNone/>
            </a:pPr>
            <a:r>
              <a:rPr lang="en-US" sz="1000" dirty="0">
                <a:solidFill>
                  <a:srgbClr val="0F1F3D"/>
                </a:solidFill>
              </a:rPr>
              <a:t>Directement liée à la cause racine</a:t>
            </a:r>
            <a:endParaRPr lang="en-US" sz="1000" dirty="0"/>
          </a:p>
          <a:p>
            <a:pPr marL="0" indent="0">
              <a:lnSpc>
                <a:spcPct val="140000"/>
              </a:lnSpc>
              <a:buNone/>
            </a:pPr>
            <a:r>
              <a:rPr lang="en-US" sz="1000" dirty="0">
                <a:solidFill>
                  <a:srgbClr val="0F1F3D"/>
                </a:solidFill>
              </a:rPr>
              <a:t>Cause = "colonne dégradée"</a:t>
            </a:r>
            <a:endParaRPr lang="en-US" sz="1000" dirty="0"/>
          </a:p>
          <a:p>
            <a:pPr marL="0" indent="0">
              <a:lnSpc>
                <a:spcPct val="140000"/>
              </a:lnSpc>
              <a:buNone/>
            </a:pPr>
            <a:r>
              <a:rPr lang="en-US" sz="1000" dirty="0">
                <a:solidFill>
                  <a:srgbClr val="0F1F3D"/>
                </a:solidFill>
              </a:rPr>
              <a:t>→ Action "formation" NON pertinente</a:t>
            </a:r>
            <a:endParaRPr lang="en-US" sz="1000" dirty="0"/>
          </a:p>
        </p:txBody>
      </p:sp>
      <p:sp>
        <p:nvSpPr>
          <p:cNvPr id="28" name="Shape 26"/>
          <p:cNvSpPr/>
          <p:nvPr/>
        </p:nvSpPr>
        <p:spPr>
          <a:xfrm>
            <a:off x="7223760" y="594360"/>
            <a:ext cx="1627632" cy="4069080"/>
          </a:xfrm>
          <a:prstGeom prst="rect">
            <a:avLst/>
          </a:prstGeom>
          <a:solidFill>
            <a:srgbClr val="FFFFFF"/>
          </a:solidFill>
          <a:ln w="25400">
            <a:solidFill>
              <a:srgbClr val="C0392B"/>
            </a:solidFill>
            <a:prstDash val="solid"/>
          </a:ln>
          <a:effectLst>
            <a:outerShdw blurRad="101600" dist="38100" dir="8100000" algn="bl" rotWithShape="0">
              <a:srgbClr val="000000">
                <a:alpha val="12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29" name="Shape 27"/>
          <p:cNvSpPr/>
          <p:nvPr/>
        </p:nvSpPr>
        <p:spPr>
          <a:xfrm>
            <a:off x="7223760" y="594360"/>
            <a:ext cx="1627632" cy="54864"/>
          </a:xfrm>
          <a:prstGeom prst="rect">
            <a:avLst/>
          </a:prstGeom>
          <a:solidFill>
            <a:srgbClr val="C0392B"/>
          </a:solidFill>
          <a:ln w="12700">
            <a:solidFill>
              <a:srgbClr val="C0392B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0" name="Shape 28"/>
          <p:cNvSpPr/>
          <p:nvPr/>
        </p:nvSpPr>
        <p:spPr>
          <a:xfrm>
            <a:off x="7717536" y="685800"/>
            <a:ext cx="640080" cy="640080"/>
          </a:xfrm>
          <a:prstGeom prst="ellipse">
            <a:avLst/>
          </a:prstGeom>
          <a:solidFill>
            <a:srgbClr val="C0392B"/>
          </a:solidFill>
          <a:ln w="12700">
            <a:solidFill>
              <a:srgbClr val="C0392B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1" name="Text 29"/>
          <p:cNvSpPr/>
          <p:nvPr/>
        </p:nvSpPr>
        <p:spPr>
          <a:xfrm>
            <a:off x="7717536" y="685800"/>
            <a:ext cx="640080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2200" b="1" dirty="0">
                <a:solidFill>
                  <a:srgbClr val="FFFFFF"/>
                </a:solidFill>
              </a:rPr>
              <a:t>T</a:t>
            </a:r>
            <a:endParaRPr lang="en-US" sz="2200" dirty="0"/>
          </a:p>
        </p:txBody>
      </p:sp>
      <p:sp>
        <p:nvSpPr>
          <p:cNvPr id="32" name="Text 30"/>
          <p:cNvSpPr/>
          <p:nvPr/>
        </p:nvSpPr>
        <p:spPr>
          <a:xfrm>
            <a:off x="7269480" y="1389888"/>
            <a:ext cx="1536192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200" b="1" dirty="0">
                <a:solidFill>
                  <a:srgbClr val="C0392B"/>
                </a:solidFill>
              </a:rPr>
              <a:t>Temporel</a:t>
            </a:r>
            <a:endParaRPr lang="en-US" sz="1200" dirty="0"/>
          </a:p>
        </p:txBody>
      </p:sp>
      <p:sp>
        <p:nvSpPr>
          <p:cNvPr id="33" name="Text 31"/>
          <p:cNvSpPr/>
          <p:nvPr/>
        </p:nvSpPr>
        <p:spPr>
          <a:xfrm>
            <a:off x="7269480" y="1783080"/>
            <a:ext cx="1536192" cy="2788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40000"/>
              </a:lnSpc>
              <a:buNone/>
            </a:pPr>
            <a:r>
              <a:rPr lang="en-US" sz="1000" dirty="0">
                <a:solidFill>
                  <a:srgbClr val="0F1F3D"/>
                </a:solidFill>
              </a:rPr>
              <a:t>Date d'échéance claire et justifiée</a:t>
            </a:r>
            <a:endParaRPr lang="en-US" sz="1000" dirty="0"/>
          </a:p>
          <a:p>
            <a:pPr marL="0" indent="0">
              <a:lnSpc>
                <a:spcPct val="140000"/>
              </a:lnSpc>
              <a:buNone/>
            </a:pPr>
            <a:r>
              <a:rPr lang="en-US" sz="1000" dirty="0">
                <a:solidFill>
                  <a:srgbClr val="0F1F3D"/>
                </a:solidFill>
              </a:rPr>
              <a:t>30 j : action simple</a:t>
            </a:r>
            <a:endParaRPr lang="en-US" sz="1000" dirty="0"/>
          </a:p>
          <a:p>
            <a:pPr marL="0" indent="0">
              <a:lnSpc>
                <a:spcPct val="140000"/>
              </a:lnSpc>
              <a:buNone/>
            </a:pPr>
            <a:r>
              <a:rPr lang="en-US" sz="1000" dirty="0">
                <a:solidFill>
                  <a:srgbClr val="0F1F3D"/>
                </a:solidFill>
              </a:rPr>
              <a:t>90 j : CAPA standard</a:t>
            </a:r>
            <a:endParaRPr lang="en-US" sz="1000" dirty="0"/>
          </a:p>
          <a:p>
            <a:pPr marL="0" indent="0">
              <a:lnSpc>
                <a:spcPct val="140000"/>
              </a:lnSpc>
              <a:buNone/>
            </a:pPr>
            <a:r>
              <a:rPr lang="en-US" sz="1000" dirty="0">
                <a:solidFill>
                  <a:srgbClr val="0F1F3D"/>
                </a:solidFill>
              </a:rPr>
              <a:t>180 j : CAPA complexe</a:t>
            </a:r>
            <a:endParaRPr lang="en-US" sz="1000" dirty="0"/>
          </a:p>
        </p:txBody>
      </p:sp>
      <p:sp>
        <p:nvSpPr>
          <p:cNvPr id="34" name="Shape 32"/>
          <p:cNvSpPr/>
          <p:nvPr/>
        </p:nvSpPr>
        <p:spPr>
          <a:xfrm>
            <a:off x="0" y="4892040"/>
            <a:ext cx="9144000" cy="251460"/>
          </a:xfrm>
          <a:prstGeom prst="rect">
            <a:avLst/>
          </a:prstGeom>
          <a:solidFill>
            <a:srgbClr val="1B3A6B"/>
          </a:solidFill>
          <a:ln w="12700">
            <a:solidFill>
              <a:srgbClr val="1B3A6B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5" name="Text 33"/>
          <p:cNvSpPr/>
          <p:nvPr/>
        </p:nvSpPr>
        <p:spPr>
          <a:xfrm>
            <a:off x="274320" y="4892040"/>
            <a:ext cx="8229600" cy="2514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AABBDD"/>
                </a:solidFill>
              </a:rPr>
              <a:t>OOS, OOT &amp; CAPA en Industrie Pharmaceutique — Rachid BERKANI</a:t>
            </a:r>
            <a:endParaRPr lang="en-US" sz="900" dirty="0"/>
          </a:p>
        </p:txBody>
      </p:sp>
      <p:sp>
        <p:nvSpPr>
          <p:cNvPr id="36" name="Text 34"/>
          <p:cNvSpPr/>
          <p:nvPr/>
        </p:nvSpPr>
        <p:spPr>
          <a:xfrm>
            <a:off x="8046720" y="4855464"/>
            <a:ext cx="914400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900" dirty="0">
                <a:solidFill>
                  <a:srgbClr val="64748B"/>
                </a:solidFill>
              </a:rPr>
              <a:t>4 / 18</a:t>
            </a:r>
            <a:endParaRPr lang="en-US" sz="9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475488"/>
          </a:xfrm>
          <a:prstGeom prst="rect">
            <a:avLst/>
          </a:prstGeom>
          <a:solidFill>
            <a:srgbClr val="2E5FA3"/>
          </a:solidFill>
          <a:ln w="12700">
            <a:solidFill>
              <a:srgbClr val="2E5FA3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" name="Text 1"/>
          <p:cNvSpPr/>
          <p:nvPr/>
        </p:nvSpPr>
        <p:spPr>
          <a:xfrm>
            <a:off x="274320" y="0"/>
            <a:ext cx="8595360" cy="4754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50" b="1" dirty="0">
                <a:solidFill>
                  <a:srgbClr val="FFFFFF"/>
                </a:solidFill>
              </a:rPr>
              <a:t>4.2 — Tableau de Bord KPI CAPA : Vue d'Ensemble des 7 Indicateurs</a:t>
            </a:r>
            <a:endParaRPr lang="en-US" sz="1250" dirty="0"/>
          </a:p>
        </p:txBody>
      </p:sp>
      <p:sp>
        <p:nvSpPr>
          <p:cNvPr id="4" name="Shape 2"/>
          <p:cNvSpPr/>
          <p:nvPr/>
        </p:nvSpPr>
        <p:spPr>
          <a:xfrm>
            <a:off x="228600" y="594360"/>
            <a:ext cx="1143000" cy="3200400"/>
          </a:xfrm>
          <a:prstGeom prst="rect">
            <a:avLst/>
          </a:prstGeom>
          <a:solidFill>
            <a:srgbClr val="EBF5EB"/>
          </a:solidFill>
          <a:ln w="25400">
            <a:solidFill>
              <a:srgbClr val="1E8449"/>
            </a:solidFill>
            <a:prstDash val="solid"/>
          </a:ln>
          <a:effectLst>
            <a:outerShdw blurRad="101600" dist="38100" dir="8100000" algn="bl" rotWithShape="0">
              <a:srgbClr val="000000">
                <a:alpha val="12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5" name="Shape 3"/>
          <p:cNvSpPr/>
          <p:nvPr/>
        </p:nvSpPr>
        <p:spPr>
          <a:xfrm>
            <a:off x="228600" y="594360"/>
            <a:ext cx="1143000" cy="54864"/>
          </a:xfrm>
          <a:prstGeom prst="rect">
            <a:avLst/>
          </a:prstGeom>
          <a:solidFill>
            <a:srgbClr val="1E8449"/>
          </a:solidFill>
          <a:ln w="12700">
            <a:solidFill>
              <a:srgbClr val="1E8449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6" name="Text 4"/>
          <p:cNvSpPr/>
          <p:nvPr/>
        </p:nvSpPr>
        <p:spPr>
          <a:xfrm>
            <a:off x="228600" y="713232"/>
            <a:ext cx="1143000" cy="8229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2100" b="1" dirty="0">
                <a:solidFill>
                  <a:srgbClr val="1E8449"/>
                </a:solidFill>
              </a:rPr>
              <a:t>92 %</a:t>
            </a:r>
            <a:endParaRPr lang="en-US" sz="2100" dirty="0"/>
          </a:p>
        </p:txBody>
      </p:sp>
      <p:sp>
        <p:nvSpPr>
          <p:cNvPr id="7" name="Text 5"/>
          <p:cNvSpPr/>
          <p:nvPr/>
        </p:nvSpPr>
        <p:spPr>
          <a:xfrm>
            <a:off x="228600" y="1536192"/>
            <a:ext cx="1143000" cy="6583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lnSpc>
                <a:spcPct val="130000"/>
              </a:lnSpc>
              <a:buNone/>
            </a:pPr>
            <a:r>
              <a:rPr lang="en-US" sz="1000" dirty="0">
                <a:solidFill>
                  <a:srgbClr val="0F1F3D"/>
                </a:solidFill>
              </a:rPr>
              <a:t>OOS résolus</a:t>
            </a:r>
            <a:endParaRPr lang="en-US" sz="1000" dirty="0"/>
          </a:p>
          <a:p>
            <a:pPr marL="0" indent="0" algn="ctr">
              <a:lnSpc>
                <a:spcPct val="130000"/>
              </a:lnSpc>
              <a:buNone/>
            </a:pPr>
            <a:r>
              <a:rPr lang="en-US" sz="1000" dirty="0">
                <a:solidFill>
                  <a:srgbClr val="0F1F3D"/>
                </a:solidFill>
              </a:rPr>
              <a:t>&lt; 30 jours</a:t>
            </a:r>
            <a:endParaRPr lang="en-US" sz="1000" dirty="0"/>
          </a:p>
        </p:txBody>
      </p:sp>
      <p:sp>
        <p:nvSpPr>
          <p:cNvPr id="8" name="Shape 6"/>
          <p:cNvSpPr/>
          <p:nvPr/>
        </p:nvSpPr>
        <p:spPr>
          <a:xfrm>
            <a:off x="301752" y="2267712"/>
            <a:ext cx="996696" cy="256032"/>
          </a:xfrm>
          <a:prstGeom prst="rect">
            <a:avLst/>
          </a:prstGeom>
          <a:solidFill>
            <a:srgbClr val="1E8449"/>
          </a:solidFill>
          <a:ln w="12700">
            <a:solidFill>
              <a:srgbClr val="1E8449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9" name="Text 7"/>
          <p:cNvSpPr/>
          <p:nvPr/>
        </p:nvSpPr>
        <p:spPr>
          <a:xfrm>
            <a:off x="301752" y="2267712"/>
            <a:ext cx="996696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900" b="1" dirty="0">
                <a:solidFill>
                  <a:srgbClr val="FFFFFF"/>
                </a:solidFill>
              </a:rPr>
              <a:t>Cible : ≥ 90 %</a:t>
            </a:r>
            <a:endParaRPr lang="en-US" sz="900" dirty="0"/>
          </a:p>
        </p:txBody>
      </p:sp>
      <p:sp>
        <p:nvSpPr>
          <p:cNvPr id="10" name="Text 8"/>
          <p:cNvSpPr/>
          <p:nvPr/>
        </p:nvSpPr>
        <p:spPr>
          <a:xfrm>
            <a:off x="301752" y="2606040"/>
            <a:ext cx="996696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000" b="1" dirty="0">
                <a:solidFill>
                  <a:srgbClr val="1E8449"/>
                </a:solidFill>
              </a:rPr>
              <a:t>✓ OK</a:t>
            </a:r>
            <a:endParaRPr lang="en-US" sz="1000" dirty="0"/>
          </a:p>
        </p:txBody>
      </p:sp>
      <p:sp>
        <p:nvSpPr>
          <p:cNvPr id="11" name="Shape 9"/>
          <p:cNvSpPr/>
          <p:nvPr/>
        </p:nvSpPr>
        <p:spPr>
          <a:xfrm>
            <a:off x="1481328" y="594360"/>
            <a:ext cx="1143000" cy="3200400"/>
          </a:xfrm>
          <a:prstGeom prst="rect">
            <a:avLst/>
          </a:prstGeom>
          <a:solidFill>
            <a:srgbClr val="EBF5EB"/>
          </a:solidFill>
          <a:ln w="25400">
            <a:solidFill>
              <a:srgbClr val="1E8449"/>
            </a:solidFill>
            <a:prstDash val="solid"/>
          </a:ln>
          <a:effectLst>
            <a:outerShdw blurRad="101600" dist="38100" dir="8100000" algn="bl" rotWithShape="0">
              <a:srgbClr val="000000">
                <a:alpha val="12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12" name="Shape 10"/>
          <p:cNvSpPr/>
          <p:nvPr/>
        </p:nvSpPr>
        <p:spPr>
          <a:xfrm>
            <a:off x="1481328" y="594360"/>
            <a:ext cx="1143000" cy="54864"/>
          </a:xfrm>
          <a:prstGeom prst="rect">
            <a:avLst/>
          </a:prstGeom>
          <a:solidFill>
            <a:srgbClr val="1E8449"/>
          </a:solidFill>
          <a:ln w="12700">
            <a:solidFill>
              <a:srgbClr val="1E8449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3" name="Text 11"/>
          <p:cNvSpPr/>
          <p:nvPr/>
        </p:nvSpPr>
        <p:spPr>
          <a:xfrm>
            <a:off x="1481328" y="713232"/>
            <a:ext cx="1143000" cy="8229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2100" b="1" dirty="0">
                <a:solidFill>
                  <a:srgbClr val="1E8449"/>
                </a:solidFill>
              </a:rPr>
              <a:t>3,8 %</a:t>
            </a:r>
            <a:endParaRPr lang="en-US" sz="2100" dirty="0"/>
          </a:p>
        </p:txBody>
      </p:sp>
      <p:sp>
        <p:nvSpPr>
          <p:cNvPr id="14" name="Text 12"/>
          <p:cNvSpPr/>
          <p:nvPr/>
        </p:nvSpPr>
        <p:spPr>
          <a:xfrm>
            <a:off x="1481328" y="1536192"/>
            <a:ext cx="1143000" cy="6583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lnSpc>
                <a:spcPct val="130000"/>
              </a:lnSpc>
              <a:buNone/>
            </a:pPr>
            <a:r>
              <a:rPr lang="en-US" sz="1000" dirty="0">
                <a:solidFill>
                  <a:srgbClr val="0F1F3D"/>
                </a:solidFill>
              </a:rPr>
              <a:t>Taux récurrence</a:t>
            </a:r>
            <a:endParaRPr lang="en-US" sz="1000" dirty="0"/>
          </a:p>
          <a:p>
            <a:pPr marL="0" indent="0" algn="ctr">
              <a:lnSpc>
                <a:spcPct val="130000"/>
              </a:lnSpc>
              <a:buNone/>
            </a:pPr>
            <a:r>
              <a:rPr lang="en-US" sz="1000" dirty="0">
                <a:solidFill>
                  <a:srgbClr val="0F1F3D"/>
                </a:solidFill>
              </a:rPr>
              <a:t>CAPA 12 mois</a:t>
            </a:r>
            <a:endParaRPr lang="en-US" sz="1000" dirty="0"/>
          </a:p>
        </p:txBody>
      </p:sp>
      <p:sp>
        <p:nvSpPr>
          <p:cNvPr id="15" name="Shape 13"/>
          <p:cNvSpPr/>
          <p:nvPr/>
        </p:nvSpPr>
        <p:spPr>
          <a:xfrm>
            <a:off x="1554480" y="2267712"/>
            <a:ext cx="996696" cy="256032"/>
          </a:xfrm>
          <a:prstGeom prst="rect">
            <a:avLst/>
          </a:prstGeom>
          <a:solidFill>
            <a:srgbClr val="1E8449"/>
          </a:solidFill>
          <a:ln w="12700">
            <a:solidFill>
              <a:srgbClr val="1E8449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6" name="Text 14"/>
          <p:cNvSpPr/>
          <p:nvPr/>
        </p:nvSpPr>
        <p:spPr>
          <a:xfrm>
            <a:off x="1554480" y="2267712"/>
            <a:ext cx="996696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900" b="1" dirty="0">
                <a:solidFill>
                  <a:srgbClr val="FFFFFF"/>
                </a:solidFill>
              </a:rPr>
              <a:t>Cible : ≤ 5 %</a:t>
            </a:r>
            <a:endParaRPr lang="en-US" sz="900" dirty="0"/>
          </a:p>
        </p:txBody>
      </p:sp>
      <p:sp>
        <p:nvSpPr>
          <p:cNvPr id="17" name="Text 15"/>
          <p:cNvSpPr/>
          <p:nvPr/>
        </p:nvSpPr>
        <p:spPr>
          <a:xfrm>
            <a:off x="1554480" y="2606040"/>
            <a:ext cx="996696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000" b="1" dirty="0">
                <a:solidFill>
                  <a:srgbClr val="1E8449"/>
                </a:solidFill>
              </a:rPr>
              <a:t>✓ OK</a:t>
            </a:r>
            <a:endParaRPr lang="en-US" sz="1000" dirty="0"/>
          </a:p>
        </p:txBody>
      </p:sp>
      <p:sp>
        <p:nvSpPr>
          <p:cNvPr id="18" name="Shape 16"/>
          <p:cNvSpPr/>
          <p:nvPr/>
        </p:nvSpPr>
        <p:spPr>
          <a:xfrm>
            <a:off x="2734056" y="594360"/>
            <a:ext cx="1143000" cy="3200400"/>
          </a:xfrm>
          <a:prstGeom prst="rect">
            <a:avLst/>
          </a:prstGeom>
          <a:solidFill>
            <a:srgbClr val="EBF5EB"/>
          </a:solidFill>
          <a:ln w="25400">
            <a:solidFill>
              <a:srgbClr val="1E8449"/>
            </a:solidFill>
            <a:prstDash val="solid"/>
          </a:ln>
          <a:effectLst>
            <a:outerShdw blurRad="101600" dist="38100" dir="8100000" algn="bl" rotWithShape="0">
              <a:srgbClr val="000000">
                <a:alpha val="12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19" name="Shape 17"/>
          <p:cNvSpPr/>
          <p:nvPr/>
        </p:nvSpPr>
        <p:spPr>
          <a:xfrm>
            <a:off x="2734056" y="594360"/>
            <a:ext cx="1143000" cy="54864"/>
          </a:xfrm>
          <a:prstGeom prst="rect">
            <a:avLst/>
          </a:prstGeom>
          <a:solidFill>
            <a:srgbClr val="1E8449"/>
          </a:solidFill>
          <a:ln w="12700">
            <a:solidFill>
              <a:srgbClr val="1E8449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0" name="Text 18"/>
          <p:cNvSpPr/>
          <p:nvPr/>
        </p:nvSpPr>
        <p:spPr>
          <a:xfrm>
            <a:off x="2734056" y="713232"/>
            <a:ext cx="1143000" cy="8229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2100" b="1" dirty="0">
                <a:solidFill>
                  <a:srgbClr val="1E8449"/>
                </a:solidFill>
              </a:rPr>
              <a:t>27 j</a:t>
            </a:r>
            <a:endParaRPr lang="en-US" sz="2100" dirty="0"/>
          </a:p>
        </p:txBody>
      </p:sp>
      <p:sp>
        <p:nvSpPr>
          <p:cNvPr id="21" name="Text 19"/>
          <p:cNvSpPr/>
          <p:nvPr/>
        </p:nvSpPr>
        <p:spPr>
          <a:xfrm>
            <a:off x="2734056" y="1536192"/>
            <a:ext cx="1143000" cy="6583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lnSpc>
                <a:spcPct val="130000"/>
              </a:lnSpc>
              <a:buNone/>
            </a:pPr>
            <a:r>
              <a:rPr lang="en-US" sz="1000" dirty="0">
                <a:solidFill>
                  <a:srgbClr val="0F1F3D"/>
                </a:solidFill>
              </a:rPr>
              <a:t>Délai moyen</a:t>
            </a:r>
            <a:endParaRPr lang="en-US" sz="1000" dirty="0"/>
          </a:p>
          <a:p>
            <a:pPr marL="0" indent="0" algn="ctr">
              <a:lnSpc>
                <a:spcPct val="130000"/>
              </a:lnSpc>
              <a:buNone/>
            </a:pPr>
            <a:r>
              <a:rPr lang="en-US" sz="1000" dirty="0">
                <a:solidFill>
                  <a:srgbClr val="0F1F3D"/>
                </a:solidFill>
              </a:rPr>
              <a:t>investigation</a:t>
            </a:r>
            <a:endParaRPr lang="en-US" sz="1000" dirty="0"/>
          </a:p>
        </p:txBody>
      </p:sp>
      <p:sp>
        <p:nvSpPr>
          <p:cNvPr id="22" name="Shape 20"/>
          <p:cNvSpPr/>
          <p:nvPr/>
        </p:nvSpPr>
        <p:spPr>
          <a:xfrm>
            <a:off x="2807208" y="2267712"/>
            <a:ext cx="996696" cy="256032"/>
          </a:xfrm>
          <a:prstGeom prst="rect">
            <a:avLst/>
          </a:prstGeom>
          <a:solidFill>
            <a:srgbClr val="1E8449"/>
          </a:solidFill>
          <a:ln w="12700">
            <a:solidFill>
              <a:srgbClr val="1E8449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3" name="Text 21"/>
          <p:cNvSpPr/>
          <p:nvPr/>
        </p:nvSpPr>
        <p:spPr>
          <a:xfrm>
            <a:off x="2807208" y="2267712"/>
            <a:ext cx="996696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900" b="1" dirty="0">
                <a:solidFill>
                  <a:srgbClr val="FFFFFF"/>
                </a:solidFill>
              </a:rPr>
              <a:t>Cible : ≤ 30 j</a:t>
            </a:r>
            <a:endParaRPr lang="en-US" sz="900" dirty="0"/>
          </a:p>
        </p:txBody>
      </p:sp>
      <p:sp>
        <p:nvSpPr>
          <p:cNvPr id="24" name="Text 22"/>
          <p:cNvSpPr/>
          <p:nvPr/>
        </p:nvSpPr>
        <p:spPr>
          <a:xfrm>
            <a:off x="2807208" y="2606040"/>
            <a:ext cx="996696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000" b="1" dirty="0">
                <a:solidFill>
                  <a:srgbClr val="1E8449"/>
                </a:solidFill>
              </a:rPr>
              <a:t>✓ OK</a:t>
            </a:r>
            <a:endParaRPr lang="en-US" sz="1000" dirty="0"/>
          </a:p>
        </p:txBody>
      </p:sp>
      <p:sp>
        <p:nvSpPr>
          <p:cNvPr id="25" name="Shape 23"/>
          <p:cNvSpPr/>
          <p:nvPr/>
        </p:nvSpPr>
        <p:spPr>
          <a:xfrm>
            <a:off x="3986784" y="594360"/>
            <a:ext cx="1143000" cy="3200400"/>
          </a:xfrm>
          <a:prstGeom prst="rect">
            <a:avLst/>
          </a:prstGeom>
          <a:solidFill>
            <a:srgbClr val="EBF5EB"/>
          </a:solidFill>
          <a:ln w="25400">
            <a:solidFill>
              <a:srgbClr val="1E8449"/>
            </a:solidFill>
            <a:prstDash val="solid"/>
          </a:ln>
          <a:effectLst>
            <a:outerShdw blurRad="101600" dist="38100" dir="8100000" algn="bl" rotWithShape="0">
              <a:srgbClr val="000000">
                <a:alpha val="12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26" name="Shape 24"/>
          <p:cNvSpPr/>
          <p:nvPr/>
        </p:nvSpPr>
        <p:spPr>
          <a:xfrm>
            <a:off x="3986784" y="594360"/>
            <a:ext cx="1143000" cy="54864"/>
          </a:xfrm>
          <a:prstGeom prst="rect">
            <a:avLst/>
          </a:prstGeom>
          <a:solidFill>
            <a:srgbClr val="1E8449"/>
          </a:solidFill>
          <a:ln w="12700">
            <a:solidFill>
              <a:srgbClr val="1E8449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7" name="Text 25"/>
          <p:cNvSpPr/>
          <p:nvPr/>
        </p:nvSpPr>
        <p:spPr>
          <a:xfrm>
            <a:off x="3986784" y="713232"/>
            <a:ext cx="1143000" cy="8229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2100" b="1" dirty="0">
                <a:solidFill>
                  <a:srgbClr val="1E8449"/>
                </a:solidFill>
              </a:rPr>
              <a:t>1,48</a:t>
            </a:r>
            <a:endParaRPr lang="en-US" sz="2100" dirty="0"/>
          </a:p>
        </p:txBody>
      </p:sp>
      <p:sp>
        <p:nvSpPr>
          <p:cNvPr id="28" name="Text 26"/>
          <p:cNvSpPr/>
          <p:nvPr/>
        </p:nvSpPr>
        <p:spPr>
          <a:xfrm>
            <a:off x="3986784" y="1536192"/>
            <a:ext cx="1143000" cy="6583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lnSpc>
                <a:spcPct val="130000"/>
              </a:lnSpc>
              <a:buNone/>
            </a:pPr>
            <a:r>
              <a:rPr lang="en-US" sz="1000" dirty="0">
                <a:solidFill>
                  <a:srgbClr val="0F1F3D"/>
                </a:solidFill>
              </a:rPr>
              <a:t>Ppk moyen</a:t>
            </a:r>
            <a:endParaRPr lang="en-US" sz="1000" dirty="0"/>
          </a:p>
          <a:p>
            <a:pPr marL="0" indent="0" algn="ctr">
              <a:lnSpc>
                <a:spcPct val="130000"/>
              </a:lnSpc>
              <a:buNone/>
            </a:pPr>
            <a:r>
              <a:rPr lang="en-US" sz="1000" dirty="0">
                <a:solidFill>
                  <a:srgbClr val="0F1F3D"/>
                </a:solidFill>
              </a:rPr>
              <a:t>post-CAPA</a:t>
            </a:r>
            <a:endParaRPr lang="en-US" sz="1000" dirty="0"/>
          </a:p>
        </p:txBody>
      </p:sp>
      <p:sp>
        <p:nvSpPr>
          <p:cNvPr id="29" name="Shape 27"/>
          <p:cNvSpPr/>
          <p:nvPr/>
        </p:nvSpPr>
        <p:spPr>
          <a:xfrm>
            <a:off x="4059936" y="2267712"/>
            <a:ext cx="996696" cy="256032"/>
          </a:xfrm>
          <a:prstGeom prst="rect">
            <a:avLst/>
          </a:prstGeom>
          <a:solidFill>
            <a:srgbClr val="1E8449"/>
          </a:solidFill>
          <a:ln w="12700">
            <a:solidFill>
              <a:srgbClr val="1E8449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0" name="Text 28"/>
          <p:cNvSpPr/>
          <p:nvPr/>
        </p:nvSpPr>
        <p:spPr>
          <a:xfrm>
            <a:off x="4059936" y="2267712"/>
            <a:ext cx="996696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900" b="1" dirty="0">
                <a:solidFill>
                  <a:srgbClr val="FFFFFF"/>
                </a:solidFill>
              </a:rPr>
              <a:t>Cible : ≥ 1,33</a:t>
            </a:r>
            <a:endParaRPr lang="en-US" sz="900" dirty="0"/>
          </a:p>
        </p:txBody>
      </p:sp>
      <p:sp>
        <p:nvSpPr>
          <p:cNvPr id="31" name="Text 29"/>
          <p:cNvSpPr/>
          <p:nvPr/>
        </p:nvSpPr>
        <p:spPr>
          <a:xfrm>
            <a:off x="4059936" y="2606040"/>
            <a:ext cx="996696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000" b="1" dirty="0">
                <a:solidFill>
                  <a:srgbClr val="1E8449"/>
                </a:solidFill>
              </a:rPr>
              <a:t>✓ OK</a:t>
            </a:r>
            <a:endParaRPr lang="en-US" sz="1000" dirty="0"/>
          </a:p>
        </p:txBody>
      </p:sp>
      <p:sp>
        <p:nvSpPr>
          <p:cNvPr id="32" name="Shape 30"/>
          <p:cNvSpPr/>
          <p:nvPr/>
        </p:nvSpPr>
        <p:spPr>
          <a:xfrm>
            <a:off x="5239512" y="594360"/>
            <a:ext cx="1143000" cy="3200400"/>
          </a:xfrm>
          <a:prstGeom prst="rect">
            <a:avLst/>
          </a:prstGeom>
          <a:solidFill>
            <a:srgbClr val="EBF5EB"/>
          </a:solidFill>
          <a:ln w="25400">
            <a:solidFill>
              <a:srgbClr val="1E8449"/>
            </a:solidFill>
            <a:prstDash val="solid"/>
          </a:ln>
          <a:effectLst>
            <a:outerShdw blurRad="101600" dist="38100" dir="8100000" algn="bl" rotWithShape="0">
              <a:srgbClr val="000000">
                <a:alpha val="12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33" name="Shape 31"/>
          <p:cNvSpPr/>
          <p:nvPr/>
        </p:nvSpPr>
        <p:spPr>
          <a:xfrm>
            <a:off x="5239512" y="594360"/>
            <a:ext cx="1143000" cy="54864"/>
          </a:xfrm>
          <a:prstGeom prst="rect">
            <a:avLst/>
          </a:prstGeom>
          <a:solidFill>
            <a:srgbClr val="1E8449"/>
          </a:solidFill>
          <a:ln w="12700">
            <a:solidFill>
              <a:srgbClr val="1E8449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4" name="Text 32"/>
          <p:cNvSpPr/>
          <p:nvPr/>
        </p:nvSpPr>
        <p:spPr>
          <a:xfrm>
            <a:off x="5239512" y="713232"/>
            <a:ext cx="1143000" cy="8229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2100" b="1" dirty="0">
                <a:solidFill>
                  <a:srgbClr val="1E8449"/>
                </a:solidFill>
              </a:rPr>
              <a:t>100 %</a:t>
            </a:r>
            <a:endParaRPr lang="en-US" sz="2100" dirty="0"/>
          </a:p>
        </p:txBody>
      </p:sp>
      <p:sp>
        <p:nvSpPr>
          <p:cNvPr id="35" name="Text 33"/>
          <p:cNvSpPr/>
          <p:nvPr/>
        </p:nvSpPr>
        <p:spPr>
          <a:xfrm>
            <a:off x="5239512" y="1536192"/>
            <a:ext cx="1143000" cy="6583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lnSpc>
                <a:spcPct val="130000"/>
              </a:lnSpc>
              <a:buNone/>
            </a:pPr>
            <a:r>
              <a:rPr lang="en-US" sz="1000" dirty="0">
                <a:solidFill>
                  <a:srgbClr val="0F1F3D"/>
                </a:solidFill>
              </a:rPr>
              <a:t>CAPA avec</a:t>
            </a:r>
            <a:endParaRPr lang="en-US" sz="1000" dirty="0"/>
          </a:p>
          <a:p>
            <a:pPr marL="0" indent="0" algn="ctr">
              <a:lnSpc>
                <a:spcPct val="130000"/>
              </a:lnSpc>
              <a:buNone/>
            </a:pPr>
            <a:r>
              <a:rPr lang="en-US" sz="1000" dirty="0">
                <a:solidFill>
                  <a:srgbClr val="0F1F3D"/>
                </a:solidFill>
              </a:rPr>
              <a:t>Effectiveness Check</a:t>
            </a:r>
            <a:endParaRPr lang="en-US" sz="1000" dirty="0"/>
          </a:p>
        </p:txBody>
      </p:sp>
      <p:sp>
        <p:nvSpPr>
          <p:cNvPr id="36" name="Shape 34"/>
          <p:cNvSpPr/>
          <p:nvPr/>
        </p:nvSpPr>
        <p:spPr>
          <a:xfrm>
            <a:off x="5312664" y="2267712"/>
            <a:ext cx="996696" cy="256032"/>
          </a:xfrm>
          <a:prstGeom prst="rect">
            <a:avLst/>
          </a:prstGeom>
          <a:solidFill>
            <a:srgbClr val="1E8449"/>
          </a:solidFill>
          <a:ln w="12700">
            <a:solidFill>
              <a:srgbClr val="1E8449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7" name="Text 35"/>
          <p:cNvSpPr/>
          <p:nvPr/>
        </p:nvSpPr>
        <p:spPr>
          <a:xfrm>
            <a:off x="5312664" y="2267712"/>
            <a:ext cx="996696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900" b="1" dirty="0">
                <a:solidFill>
                  <a:srgbClr val="FFFFFF"/>
                </a:solidFill>
              </a:rPr>
              <a:t>Cible : = 100 %</a:t>
            </a:r>
            <a:endParaRPr lang="en-US" sz="900" dirty="0"/>
          </a:p>
        </p:txBody>
      </p:sp>
      <p:sp>
        <p:nvSpPr>
          <p:cNvPr id="38" name="Text 36"/>
          <p:cNvSpPr/>
          <p:nvPr/>
        </p:nvSpPr>
        <p:spPr>
          <a:xfrm>
            <a:off x="5312664" y="2606040"/>
            <a:ext cx="996696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000" b="1" dirty="0">
                <a:solidFill>
                  <a:srgbClr val="1E8449"/>
                </a:solidFill>
              </a:rPr>
              <a:t>✓ OK</a:t>
            </a:r>
            <a:endParaRPr lang="en-US" sz="1000" dirty="0"/>
          </a:p>
        </p:txBody>
      </p:sp>
      <p:sp>
        <p:nvSpPr>
          <p:cNvPr id="39" name="Shape 37"/>
          <p:cNvSpPr/>
          <p:nvPr/>
        </p:nvSpPr>
        <p:spPr>
          <a:xfrm>
            <a:off x="6492240" y="594360"/>
            <a:ext cx="1143000" cy="3200400"/>
          </a:xfrm>
          <a:prstGeom prst="rect">
            <a:avLst/>
          </a:prstGeom>
          <a:solidFill>
            <a:srgbClr val="FFF3CD"/>
          </a:solidFill>
          <a:ln w="25400">
            <a:solidFill>
              <a:srgbClr val="D4870A"/>
            </a:solidFill>
            <a:prstDash val="solid"/>
          </a:ln>
          <a:effectLst>
            <a:outerShdw blurRad="101600" dist="38100" dir="8100000" algn="bl" rotWithShape="0">
              <a:srgbClr val="000000">
                <a:alpha val="12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40" name="Shape 38"/>
          <p:cNvSpPr/>
          <p:nvPr/>
        </p:nvSpPr>
        <p:spPr>
          <a:xfrm>
            <a:off x="6492240" y="594360"/>
            <a:ext cx="1143000" cy="54864"/>
          </a:xfrm>
          <a:prstGeom prst="rect">
            <a:avLst/>
          </a:prstGeom>
          <a:solidFill>
            <a:srgbClr val="D4870A"/>
          </a:solidFill>
          <a:ln w="12700">
            <a:solidFill>
              <a:srgbClr val="D4870A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41" name="Text 39"/>
          <p:cNvSpPr/>
          <p:nvPr/>
        </p:nvSpPr>
        <p:spPr>
          <a:xfrm>
            <a:off x="6492240" y="713232"/>
            <a:ext cx="1143000" cy="8229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2100" b="1" dirty="0">
                <a:solidFill>
                  <a:srgbClr val="D4870A"/>
                </a:solidFill>
              </a:rPr>
              <a:t>6,2 %</a:t>
            </a:r>
            <a:endParaRPr lang="en-US" sz="2100" dirty="0"/>
          </a:p>
        </p:txBody>
      </p:sp>
      <p:sp>
        <p:nvSpPr>
          <p:cNvPr id="42" name="Text 40"/>
          <p:cNvSpPr/>
          <p:nvPr/>
        </p:nvSpPr>
        <p:spPr>
          <a:xfrm>
            <a:off x="6492240" y="1536192"/>
            <a:ext cx="1143000" cy="6583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lnSpc>
                <a:spcPct val="130000"/>
              </a:lnSpc>
              <a:buNone/>
            </a:pPr>
            <a:r>
              <a:rPr lang="en-US" sz="1000" dirty="0">
                <a:solidFill>
                  <a:srgbClr val="0F1F3D"/>
                </a:solidFill>
              </a:rPr>
              <a:t>CAPA en retard</a:t>
            </a:r>
            <a:endParaRPr lang="en-US" sz="1000" dirty="0"/>
          </a:p>
          <a:p>
            <a:pPr marL="0" indent="0" algn="ctr">
              <a:lnSpc>
                <a:spcPct val="130000"/>
              </a:lnSpc>
              <a:buNone/>
            </a:pPr>
            <a:r>
              <a:rPr lang="en-US" sz="1000" dirty="0">
                <a:solidFill>
                  <a:srgbClr val="0F1F3D"/>
                </a:solidFill>
              </a:rPr>
              <a:t>échéancier</a:t>
            </a:r>
            <a:endParaRPr lang="en-US" sz="1000" dirty="0"/>
          </a:p>
        </p:txBody>
      </p:sp>
      <p:sp>
        <p:nvSpPr>
          <p:cNvPr id="43" name="Shape 41"/>
          <p:cNvSpPr/>
          <p:nvPr/>
        </p:nvSpPr>
        <p:spPr>
          <a:xfrm>
            <a:off x="6565392" y="2267712"/>
            <a:ext cx="996696" cy="256032"/>
          </a:xfrm>
          <a:prstGeom prst="rect">
            <a:avLst/>
          </a:prstGeom>
          <a:solidFill>
            <a:srgbClr val="D4870A"/>
          </a:solidFill>
          <a:ln w="12700">
            <a:solidFill>
              <a:srgbClr val="D4870A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44" name="Text 42"/>
          <p:cNvSpPr/>
          <p:nvPr/>
        </p:nvSpPr>
        <p:spPr>
          <a:xfrm>
            <a:off x="6565392" y="2267712"/>
            <a:ext cx="996696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900" b="1" dirty="0">
                <a:solidFill>
                  <a:srgbClr val="FFFFFF"/>
                </a:solidFill>
              </a:rPr>
              <a:t>Cible : ≤ 5 %</a:t>
            </a:r>
            <a:endParaRPr lang="en-US" sz="900" dirty="0"/>
          </a:p>
        </p:txBody>
      </p:sp>
      <p:sp>
        <p:nvSpPr>
          <p:cNvPr id="45" name="Text 43"/>
          <p:cNvSpPr/>
          <p:nvPr/>
        </p:nvSpPr>
        <p:spPr>
          <a:xfrm>
            <a:off x="6565392" y="2606040"/>
            <a:ext cx="996696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000" b="1" dirty="0">
                <a:solidFill>
                  <a:srgbClr val="D4870A"/>
                </a:solidFill>
              </a:rPr>
              <a:t>⚠ Attention</a:t>
            </a:r>
            <a:endParaRPr lang="en-US" sz="1000" dirty="0"/>
          </a:p>
        </p:txBody>
      </p:sp>
      <p:sp>
        <p:nvSpPr>
          <p:cNvPr id="46" name="Shape 44"/>
          <p:cNvSpPr/>
          <p:nvPr/>
        </p:nvSpPr>
        <p:spPr>
          <a:xfrm>
            <a:off x="7744968" y="594360"/>
            <a:ext cx="1143000" cy="3200400"/>
          </a:xfrm>
          <a:prstGeom prst="rect">
            <a:avLst/>
          </a:prstGeom>
          <a:solidFill>
            <a:srgbClr val="D6E4F0"/>
          </a:solidFill>
          <a:ln w="25400">
            <a:solidFill>
              <a:srgbClr val="2E5FA3"/>
            </a:solidFill>
            <a:prstDash val="solid"/>
          </a:ln>
          <a:effectLst>
            <a:outerShdw blurRad="101600" dist="38100" dir="8100000" algn="bl" rotWithShape="0">
              <a:srgbClr val="000000">
                <a:alpha val="12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47" name="Shape 45"/>
          <p:cNvSpPr/>
          <p:nvPr/>
        </p:nvSpPr>
        <p:spPr>
          <a:xfrm>
            <a:off x="7744968" y="594360"/>
            <a:ext cx="1143000" cy="54864"/>
          </a:xfrm>
          <a:prstGeom prst="rect">
            <a:avLst/>
          </a:prstGeom>
          <a:solidFill>
            <a:srgbClr val="2E5FA3"/>
          </a:solidFill>
          <a:ln w="12700">
            <a:solidFill>
              <a:srgbClr val="2E5FA3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48" name="Text 46"/>
          <p:cNvSpPr/>
          <p:nvPr/>
        </p:nvSpPr>
        <p:spPr>
          <a:xfrm>
            <a:off x="7744968" y="713232"/>
            <a:ext cx="1143000" cy="8229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2100" b="1" dirty="0">
                <a:solidFill>
                  <a:srgbClr val="2E5FA3"/>
                </a:solidFill>
              </a:rPr>
              <a:t>−18 %</a:t>
            </a:r>
            <a:endParaRPr lang="en-US" sz="2100" dirty="0"/>
          </a:p>
        </p:txBody>
      </p:sp>
      <p:sp>
        <p:nvSpPr>
          <p:cNvPr id="49" name="Text 47"/>
          <p:cNvSpPr/>
          <p:nvPr/>
        </p:nvSpPr>
        <p:spPr>
          <a:xfrm>
            <a:off x="7744968" y="1536192"/>
            <a:ext cx="1143000" cy="6583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lnSpc>
                <a:spcPct val="130000"/>
              </a:lnSpc>
              <a:buNone/>
            </a:pPr>
            <a:r>
              <a:rPr lang="en-US" sz="1000" dirty="0">
                <a:solidFill>
                  <a:srgbClr val="0F1F3D"/>
                </a:solidFill>
              </a:rPr>
              <a:t>Nb OOS</a:t>
            </a:r>
            <a:endParaRPr lang="en-US" sz="1000" dirty="0"/>
          </a:p>
          <a:p>
            <a:pPr marL="0" indent="0" algn="ctr">
              <a:lnSpc>
                <a:spcPct val="130000"/>
              </a:lnSpc>
              <a:buNone/>
            </a:pPr>
            <a:r>
              <a:rPr lang="en-US" sz="1000" dirty="0">
                <a:solidFill>
                  <a:srgbClr val="0F1F3D"/>
                </a:solidFill>
              </a:rPr>
              <a:t>12 mois glissants</a:t>
            </a:r>
            <a:endParaRPr lang="en-US" sz="1000" dirty="0"/>
          </a:p>
        </p:txBody>
      </p:sp>
      <p:sp>
        <p:nvSpPr>
          <p:cNvPr id="50" name="Shape 48"/>
          <p:cNvSpPr/>
          <p:nvPr/>
        </p:nvSpPr>
        <p:spPr>
          <a:xfrm>
            <a:off x="7818120" y="2267712"/>
            <a:ext cx="996696" cy="256032"/>
          </a:xfrm>
          <a:prstGeom prst="rect">
            <a:avLst/>
          </a:prstGeom>
          <a:solidFill>
            <a:srgbClr val="2E5FA3"/>
          </a:solidFill>
          <a:ln w="12700">
            <a:solidFill>
              <a:srgbClr val="2E5FA3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51" name="Text 49"/>
          <p:cNvSpPr/>
          <p:nvPr/>
        </p:nvSpPr>
        <p:spPr>
          <a:xfrm>
            <a:off x="7818120" y="2267712"/>
            <a:ext cx="996696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900" b="1" dirty="0">
                <a:solidFill>
                  <a:srgbClr val="FFFFFF"/>
                </a:solidFill>
              </a:rPr>
              <a:t>Cible : ↓ Tendance</a:t>
            </a:r>
            <a:endParaRPr lang="en-US" sz="900" dirty="0"/>
          </a:p>
        </p:txBody>
      </p:sp>
      <p:sp>
        <p:nvSpPr>
          <p:cNvPr id="52" name="Text 50"/>
          <p:cNvSpPr/>
          <p:nvPr/>
        </p:nvSpPr>
        <p:spPr>
          <a:xfrm>
            <a:off x="7818120" y="2606040"/>
            <a:ext cx="996696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000" b="1" dirty="0">
                <a:solidFill>
                  <a:srgbClr val="1E8449"/>
                </a:solidFill>
              </a:rPr>
              <a:t>✓ OK</a:t>
            </a:r>
            <a:endParaRPr lang="en-US" sz="1000" dirty="0"/>
          </a:p>
        </p:txBody>
      </p:sp>
      <p:sp>
        <p:nvSpPr>
          <p:cNvPr id="53" name="Shape 51"/>
          <p:cNvSpPr/>
          <p:nvPr/>
        </p:nvSpPr>
        <p:spPr>
          <a:xfrm>
            <a:off x="228600" y="3913632"/>
            <a:ext cx="8686800" cy="685800"/>
          </a:xfrm>
          <a:prstGeom prst="rect">
            <a:avLst/>
          </a:prstGeom>
          <a:solidFill>
            <a:srgbClr val="D6E4F0"/>
          </a:solidFill>
          <a:ln w="19050">
            <a:solidFill>
              <a:srgbClr val="2E5FA3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54" name="Text 52"/>
          <p:cNvSpPr/>
          <p:nvPr/>
        </p:nvSpPr>
        <p:spPr>
          <a:xfrm>
            <a:off x="365760" y="3950208"/>
            <a:ext cx="2560320" cy="5943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00" b="1" dirty="0">
                <a:solidFill>
                  <a:srgbClr val="1B3A6B"/>
                </a:solidFill>
              </a:rPr>
              <a:t>⚑  Escalade automatique :</a:t>
            </a:r>
            <a:endParaRPr lang="en-US" sz="1100" dirty="0"/>
          </a:p>
        </p:txBody>
      </p:sp>
      <p:sp>
        <p:nvSpPr>
          <p:cNvPr id="55" name="Text 53"/>
          <p:cNvSpPr/>
          <p:nvPr/>
        </p:nvSpPr>
        <p:spPr>
          <a:xfrm>
            <a:off x="2971800" y="3950208"/>
            <a:ext cx="5852160" cy="5943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50" dirty="0">
                <a:solidFill>
                  <a:srgbClr val="0F1F3D"/>
                </a:solidFill>
              </a:rPr>
              <a:t>OOS &lt; 80% (2 mois) → Alerte Director QA  |  CAPA critique &gt; 15j retard → Notification immédiate  |  Ppk &lt; 1,33 → Réouverture CAPA</a:t>
            </a:r>
            <a:endParaRPr lang="en-US" sz="1050" dirty="0"/>
          </a:p>
        </p:txBody>
      </p:sp>
      <p:sp>
        <p:nvSpPr>
          <p:cNvPr id="56" name="Shape 54"/>
          <p:cNvSpPr/>
          <p:nvPr/>
        </p:nvSpPr>
        <p:spPr>
          <a:xfrm>
            <a:off x="0" y="4892040"/>
            <a:ext cx="9144000" cy="251460"/>
          </a:xfrm>
          <a:prstGeom prst="rect">
            <a:avLst/>
          </a:prstGeom>
          <a:solidFill>
            <a:srgbClr val="1B3A6B"/>
          </a:solidFill>
          <a:ln w="12700">
            <a:solidFill>
              <a:srgbClr val="1B3A6B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57" name="Text 55"/>
          <p:cNvSpPr/>
          <p:nvPr/>
        </p:nvSpPr>
        <p:spPr>
          <a:xfrm>
            <a:off x="274320" y="4892040"/>
            <a:ext cx="8229600" cy="2514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AABBDD"/>
                </a:solidFill>
              </a:rPr>
              <a:t>OOS, OOT &amp; CAPA en Industrie Pharmaceutique — Rachid BERKANI</a:t>
            </a:r>
            <a:endParaRPr lang="en-US" sz="900" dirty="0"/>
          </a:p>
        </p:txBody>
      </p:sp>
      <p:sp>
        <p:nvSpPr>
          <p:cNvPr id="58" name="Text 56"/>
          <p:cNvSpPr/>
          <p:nvPr/>
        </p:nvSpPr>
        <p:spPr>
          <a:xfrm>
            <a:off x="8046720" y="4855464"/>
            <a:ext cx="914400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900" dirty="0">
                <a:solidFill>
                  <a:srgbClr val="64748B"/>
                </a:solidFill>
              </a:rPr>
              <a:t>5 / 18</a:t>
            </a:r>
            <a:endParaRPr lang="en-US" sz="9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bg>
      <p:bgPr>
        <a:solidFill>
          <a:srgbClr val="F4F6F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475488"/>
          </a:xfrm>
          <a:prstGeom prst="rect">
            <a:avLst/>
          </a:prstGeom>
          <a:solidFill>
            <a:srgbClr val="2E5FA3"/>
          </a:solidFill>
          <a:ln w="12700">
            <a:solidFill>
              <a:srgbClr val="2E5FA3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" name="Text 1"/>
          <p:cNvSpPr/>
          <p:nvPr/>
        </p:nvSpPr>
        <p:spPr>
          <a:xfrm>
            <a:off x="274320" y="0"/>
            <a:ext cx="8595360" cy="4754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50" b="1" dirty="0">
                <a:solidFill>
                  <a:srgbClr val="FFFFFF"/>
                </a:solidFill>
              </a:rPr>
              <a:t>4.2 — Tendance OOS sur 12 Mois &amp; Pareto des Causes (Dashboard)</a:t>
            </a:r>
            <a:endParaRPr lang="en-US" sz="1250" dirty="0"/>
          </a:p>
        </p:txBody>
      </p:sp>
      <p:graphicFrame>
        <p:nvGraphicFramePr>
          <p:cNvPr id="4" name="Chart 0"/>
          <p:cNvGraphicFramePr/>
          <p:nvPr/>
        </p:nvGraphicFramePr>
        <p:xfrm>
          <a:off x="274320" y="566928"/>
          <a:ext cx="5029200" cy="4114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5" name="Chart 1"/>
          <p:cNvGraphicFramePr/>
          <p:nvPr/>
        </p:nvGraphicFramePr>
        <p:xfrm>
          <a:off x="5486400" y="566928"/>
          <a:ext cx="3474720" cy="4114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6" name="Shape 2"/>
          <p:cNvSpPr/>
          <p:nvPr/>
        </p:nvSpPr>
        <p:spPr>
          <a:xfrm>
            <a:off x="0" y="4892040"/>
            <a:ext cx="9144000" cy="251460"/>
          </a:xfrm>
          <a:prstGeom prst="rect">
            <a:avLst/>
          </a:prstGeom>
          <a:solidFill>
            <a:srgbClr val="1B3A6B"/>
          </a:solidFill>
          <a:ln w="12700">
            <a:solidFill>
              <a:srgbClr val="1B3A6B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7" name="Text 3"/>
          <p:cNvSpPr/>
          <p:nvPr/>
        </p:nvSpPr>
        <p:spPr>
          <a:xfrm>
            <a:off x="274320" y="4892040"/>
            <a:ext cx="8229600" cy="2514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AABBDD"/>
                </a:solidFill>
              </a:rPr>
              <a:t>OOS, OOT &amp; CAPA en Industrie Pharmaceutique — Rachid BERKANI</a:t>
            </a:r>
            <a:endParaRPr lang="en-US" sz="900" dirty="0"/>
          </a:p>
        </p:txBody>
      </p:sp>
      <p:sp>
        <p:nvSpPr>
          <p:cNvPr id="8" name="Text 4"/>
          <p:cNvSpPr/>
          <p:nvPr/>
        </p:nvSpPr>
        <p:spPr>
          <a:xfrm>
            <a:off x="8046720" y="4855464"/>
            <a:ext cx="914400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900" dirty="0">
                <a:solidFill>
                  <a:srgbClr val="64748B"/>
                </a:solidFill>
              </a:rPr>
              <a:t>6 / 18</a:t>
            </a:r>
            <a:endParaRPr lang="en-US" sz="9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475488"/>
          </a:xfrm>
          <a:prstGeom prst="rect">
            <a:avLst/>
          </a:prstGeom>
          <a:solidFill>
            <a:srgbClr val="2E5FA3"/>
          </a:solidFill>
          <a:ln w="12700">
            <a:solidFill>
              <a:srgbClr val="2E5FA3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" name="Text 1"/>
          <p:cNvSpPr/>
          <p:nvPr/>
        </p:nvSpPr>
        <p:spPr>
          <a:xfrm>
            <a:off x="274320" y="0"/>
            <a:ext cx="8595360" cy="4754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50" b="1" dirty="0">
                <a:solidFill>
                  <a:srgbClr val="FFFFFF"/>
                </a:solidFill>
              </a:rPr>
              <a:t>4.2 — Ppk Post-CAPA par Produit &amp; Répartition des Statuts CAPA</a:t>
            </a:r>
            <a:endParaRPr lang="en-US" sz="1250" dirty="0"/>
          </a:p>
        </p:txBody>
      </p:sp>
      <p:graphicFrame>
        <p:nvGraphicFramePr>
          <p:cNvPr id="4" name="Chart 0"/>
          <p:cNvGraphicFramePr/>
          <p:nvPr/>
        </p:nvGraphicFramePr>
        <p:xfrm>
          <a:off x="274320" y="566928"/>
          <a:ext cx="5120640" cy="4114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5" name="Chart 1"/>
          <p:cNvGraphicFramePr/>
          <p:nvPr/>
        </p:nvGraphicFramePr>
        <p:xfrm>
          <a:off x="5577840" y="566928"/>
          <a:ext cx="3383280" cy="4114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6" name="Shape 2"/>
          <p:cNvSpPr/>
          <p:nvPr/>
        </p:nvSpPr>
        <p:spPr>
          <a:xfrm>
            <a:off x="0" y="4892040"/>
            <a:ext cx="9144000" cy="251460"/>
          </a:xfrm>
          <a:prstGeom prst="rect">
            <a:avLst/>
          </a:prstGeom>
          <a:solidFill>
            <a:srgbClr val="1B3A6B"/>
          </a:solidFill>
          <a:ln w="12700">
            <a:solidFill>
              <a:srgbClr val="1B3A6B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7" name="Text 3"/>
          <p:cNvSpPr/>
          <p:nvPr/>
        </p:nvSpPr>
        <p:spPr>
          <a:xfrm>
            <a:off x="274320" y="4892040"/>
            <a:ext cx="8229600" cy="2514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AABBDD"/>
                </a:solidFill>
              </a:rPr>
              <a:t>OOS, OOT &amp; CAPA en Industrie Pharmaceutique — Rachid BERKANI</a:t>
            </a:r>
            <a:endParaRPr lang="en-US" sz="900" dirty="0"/>
          </a:p>
        </p:txBody>
      </p:sp>
      <p:sp>
        <p:nvSpPr>
          <p:cNvPr id="8" name="Text 4"/>
          <p:cNvSpPr/>
          <p:nvPr/>
        </p:nvSpPr>
        <p:spPr>
          <a:xfrm>
            <a:off x="8046720" y="4855464"/>
            <a:ext cx="914400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900" dirty="0">
                <a:solidFill>
                  <a:srgbClr val="64748B"/>
                </a:solidFill>
              </a:rPr>
              <a:t>7 / 18</a:t>
            </a:r>
            <a:endParaRPr lang="en-US" sz="9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bg>
      <p:bgPr>
        <a:solidFill>
          <a:srgbClr val="F4F6F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475488"/>
          </a:xfrm>
          <a:prstGeom prst="rect">
            <a:avLst/>
          </a:prstGeom>
          <a:solidFill>
            <a:srgbClr val="1E8449"/>
          </a:solidFill>
          <a:ln w="12700">
            <a:solidFill>
              <a:srgbClr val="1E8449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" name="Text 1"/>
          <p:cNvSpPr/>
          <p:nvPr/>
        </p:nvSpPr>
        <p:spPr>
          <a:xfrm>
            <a:off x="274320" y="0"/>
            <a:ext cx="8595360" cy="4754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50" b="1" dirty="0">
                <a:solidFill>
                  <a:srgbClr val="FFFFFF"/>
                </a:solidFill>
              </a:rPr>
              <a:t>4.3 — Surveillance APR/PQR : Contenu Statistique Obligatoire</a:t>
            </a:r>
            <a:endParaRPr lang="en-US" sz="1250" dirty="0"/>
          </a:p>
        </p:txBody>
      </p:sp>
      <p:sp>
        <p:nvSpPr>
          <p:cNvPr id="4" name="Shape 2"/>
          <p:cNvSpPr/>
          <p:nvPr/>
        </p:nvSpPr>
        <p:spPr>
          <a:xfrm>
            <a:off x="274320" y="612648"/>
            <a:ext cx="4206240" cy="1261872"/>
          </a:xfrm>
          <a:prstGeom prst="rect">
            <a:avLst/>
          </a:prstGeom>
          <a:solidFill>
            <a:srgbClr val="FFFFFF"/>
          </a:solidFill>
          <a:ln w="19050">
            <a:solidFill>
              <a:srgbClr val="1E8449"/>
            </a:solidFill>
            <a:prstDash val="solid"/>
          </a:ln>
          <a:effectLst>
            <a:outerShdw blurRad="101600" dist="38100" dir="8100000" algn="bl" rotWithShape="0">
              <a:srgbClr val="000000">
                <a:alpha val="12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5" name="Text 3"/>
          <p:cNvSpPr/>
          <p:nvPr/>
        </p:nvSpPr>
        <p:spPr>
          <a:xfrm>
            <a:off x="365760" y="667512"/>
            <a:ext cx="4023360" cy="34747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50" b="1" dirty="0">
                <a:solidFill>
                  <a:srgbClr val="1E8449"/>
                </a:solidFill>
              </a:rPr>
              <a:t>📈  Cartes I-MR</a:t>
            </a:r>
            <a:endParaRPr lang="en-US" sz="1250" dirty="0"/>
          </a:p>
        </p:txBody>
      </p:sp>
      <p:sp>
        <p:nvSpPr>
          <p:cNvPr id="6" name="Text 4"/>
          <p:cNvSpPr/>
          <p:nvPr/>
        </p:nvSpPr>
        <p:spPr>
          <a:xfrm>
            <a:off x="365760" y="1051560"/>
            <a:ext cx="4023360" cy="76809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35000"/>
              </a:lnSpc>
              <a:buNone/>
            </a:pPr>
            <a:r>
              <a:rPr lang="en-US" sz="1100" dirty="0">
                <a:solidFill>
                  <a:srgbClr val="0F1F3D"/>
                </a:solidFill>
              </a:rPr>
              <a:t>Chaque paramètre CTQ sur tous lots de l'année. Signaux de Nelson documentés avec investigations associées.</a:t>
            </a:r>
            <a:endParaRPr lang="en-US" sz="1100" dirty="0"/>
          </a:p>
        </p:txBody>
      </p:sp>
      <p:sp>
        <p:nvSpPr>
          <p:cNvPr id="7" name="Shape 5"/>
          <p:cNvSpPr/>
          <p:nvPr/>
        </p:nvSpPr>
        <p:spPr>
          <a:xfrm>
            <a:off x="274320" y="2002536"/>
            <a:ext cx="4206240" cy="1261872"/>
          </a:xfrm>
          <a:prstGeom prst="rect">
            <a:avLst/>
          </a:prstGeom>
          <a:solidFill>
            <a:srgbClr val="FFFFFF"/>
          </a:solidFill>
          <a:ln w="19050">
            <a:solidFill>
              <a:srgbClr val="2E5FA3"/>
            </a:solidFill>
            <a:prstDash val="solid"/>
          </a:ln>
          <a:effectLst>
            <a:outerShdw blurRad="101600" dist="38100" dir="8100000" algn="bl" rotWithShape="0">
              <a:srgbClr val="000000">
                <a:alpha val="12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8" name="Text 6"/>
          <p:cNvSpPr/>
          <p:nvPr/>
        </p:nvSpPr>
        <p:spPr>
          <a:xfrm>
            <a:off x="365760" y="2057400"/>
            <a:ext cx="4023360" cy="34747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50" b="1" dirty="0">
                <a:solidFill>
                  <a:srgbClr val="2E5FA3"/>
                </a:solidFill>
              </a:rPr>
              <a:t>📊  Indices Cpk / Ppk</a:t>
            </a:r>
            <a:endParaRPr lang="en-US" sz="1250" dirty="0"/>
          </a:p>
        </p:txBody>
      </p:sp>
      <p:sp>
        <p:nvSpPr>
          <p:cNvPr id="9" name="Text 7"/>
          <p:cNvSpPr/>
          <p:nvPr/>
        </p:nvSpPr>
        <p:spPr>
          <a:xfrm>
            <a:off x="365760" y="2441448"/>
            <a:ext cx="4023360" cy="76809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35000"/>
              </a:lnSpc>
              <a:buNone/>
            </a:pPr>
            <a:r>
              <a:rPr lang="en-US" sz="1100" dirty="0">
                <a:solidFill>
                  <a:srgbClr val="0F1F3D"/>
                </a:solidFill>
              </a:rPr>
              <a:t>Paramètres à spec bilatérales. Évolution annuelle analysée. Diminution du Ppk → investigation obligatoire.</a:t>
            </a:r>
            <a:endParaRPr lang="en-US" sz="1100" dirty="0"/>
          </a:p>
        </p:txBody>
      </p:sp>
      <p:sp>
        <p:nvSpPr>
          <p:cNvPr id="10" name="Shape 8"/>
          <p:cNvSpPr/>
          <p:nvPr/>
        </p:nvSpPr>
        <p:spPr>
          <a:xfrm>
            <a:off x="274320" y="3392424"/>
            <a:ext cx="4206240" cy="1261872"/>
          </a:xfrm>
          <a:prstGeom prst="rect">
            <a:avLst/>
          </a:prstGeom>
          <a:solidFill>
            <a:srgbClr val="FFFFFF"/>
          </a:solidFill>
          <a:ln w="19050">
            <a:solidFill>
              <a:srgbClr val="D4870A"/>
            </a:solidFill>
            <a:prstDash val="solid"/>
          </a:ln>
          <a:effectLst>
            <a:outerShdw blurRad="101600" dist="38100" dir="8100000" algn="bl" rotWithShape="0">
              <a:srgbClr val="000000">
                <a:alpha val="12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11" name="Text 9"/>
          <p:cNvSpPr/>
          <p:nvPr/>
        </p:nvSpPr>
        <p:spPr>
          <a:xfrm>
            <a:off x="365760" y="3447288"/>
            <a:ext cx="4023360" cy="34747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50" b="1" dirty="0">
                <a:solidFill>
                  <a:srgbClr val="D4870A"/>
                </a:solidFill>
              </a:rPr>
              <a:t>📉  Histogrammes</a:t>
            </a:r>
            <a:endParaRPr lang="en-US" sz="1250" dirty="0"/>
          </a:p>
        </p:txBody>
      </p:sp>
      <p:sp>
        <p:nvSpPr>
          <p:cNvPr id="12" name="Text 10"/>
          <p:cNvSpPr/>
          <p:nvPr/>
        </p:nvSpPr>
        <p:spPr>
          <a:xfrm>
            <a:off x="365760" y="3831336"/>
            <a:ext cx="4023360" cy="76809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35000"/>
              </a:lnSpc>
              <a:buNone/>
            </a:pPr>
            <a:r>
              <a:rPr lang="en-US" sz="1100" dirty="0">
                <a:solidFill>
                  <a:srgbClr val="0F1F3D"/>
                </a:solidFill>
              </a:rPr>
              <a:t>Vérification normalité, biais, distributions bimodales. Bimodalité possible → deux lignes ou fournisseurs.</a:t>
            </a:r>
            <a:endParaRPr lang="en-US" sz="1100" dirty="0"/>
          </a:p>
        </p:txBody>
      </p:sp>
      <p:sp>
        <p:nvSpPr>
          <p:cNvPr id="13" name="Shape 11"/>
          <p:cNvSpPr/>
          <p:nvPr/>
        </p:nvSpPr>
        <p:spPr>
          <a:xfrm>
            <a:off x="4709160" y="612648"/>
            <a:ext cx="4206240" cy="1261872"/>
          </a:xfrm>
          <a:prstGeom prst="rect">
            <a:avLst/>
          </a:prstGeom>
          <a:solidFill>
            <a:srgbClr val="FFFFFF"/>
          </a:solidFill>
          <a:ln w="19050">
            <a:solidFill>
              <a:srgbClr val="C0392B"/>
            </a:solidFill>
            <a:prstDash val="solid"/>
          </a:ln>
          <a:effectLst>
            <a:outerShdw blurRad="101600" dist="38100" dir="8100000" algn="bl" rotWithShape="0">
              <a:srgbClr val="000000">
                <a:alpha val="12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14" name="Text 12"/>
          <p:cNvSpPr/>
          <p:nvPr/>
        </p:nvSpPr>
        <p:spPr>
          <a:xfrm>
            <a:off x="4800600" y="667512"/>
            <a:ext cx="4023360" cy="34747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50" b="1" dirty="0">
                <a:solidFill>
                  <a:srgbClr val="C0392B"/>
                </a:solidFill>
              </a:rPr>
              <a:t>📐  Régression linéaire tendance</a:t>
            </a:r>
            <a:endParaRPr lang="en-US" sz="1250" dirty="0"/>
          </a:p>
        </p:txBody>
      </p:sp>
      <p:sp>
        <p:nvSpPr>
          <p:cNvPr id="15" name="Text 13"/>
          <p:cNvSpPr/>
          <p:nvPr/>
        </p:nvSpPr>
        <p:spPr>
          <a:xfrm>
            <a:off x="4800600" y="1051560"/>
            <a:ext cx="4023360" cy="76809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35000"/>
              </a:lnSpc>
              <a:buNone/>
            </a:pPr>
            <a:r>
              <a:rPr lang="en-US" sz="1100" dirty="0">
                <a:solidFill>
                  <a:srgbClr val="0F1F3D"/>
                </a:solidFill>
              </a:rPr>
              <a:t>Détection dérives systématiques. Pente significative (p &lt; 0,05) → investigation + CAPA préventive.</a:t>
            </a:r>
            <a:endParaRPr lang="en-US" sz="1100" dirty="0"/>
          </a:p>
        </p:txBody>
      </p:sp>
      <p:sp>
        <p:nvSpPr>
          <p:cNvPr id="16" name="Shape 14"/>
          <p:cNvSpPr/>
          <p:nvPr/>
        </p:nvSpPr>
        <p:spPr>
          <a:xfrm>
            <a:off x="4709160" y="2002536"/>
            <a:ext cx="4206240" cy="1261872"/>
          </a:xfrm>
          <a:prstGeom prst="rect">
            <a:avLst/>
          </a:prstGeom>
          <a:solidFill>
            <a:srgbClr val="FFFFFF"/>
          </a:solidFill>
          <a:ln w="19050">
            <a:solidFill>
              <a:srgbClr val="1B3A6B"/>
            </a:solidFill>
            <a:prstDash val="solid"/>
          </a:ln>
          <a:effectLst>
            <a:outerShdw blurRad="101600" dist="38100" dir="8100000" algn="bl" rotWithShape="0">
              <a:srgbClr val="000000">
                <a:alpha val="12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17" name="Text 15"/>
          <p:cNvSpPr/>
          <p:nvPr/>
        </p:nvSpPr>
        <p:spPr>
          <a:xfrm>
            <a:off x="4800600" y="2057400"/>
            <a:ext cx="4023360" cy="34747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50" b="1" dirty="0">
                <a:solidFill>
                  <a:srgbClr val="1B3A6B"/>
                </a:solidFill>
              </a:rPr>
              <a:t>🔍  Synthèse OOS / OOT</a:t>
            </a:r>
            <a:endParaRPr lang="en-US" sz="1250" dirty="0"/>
          </a:p>
        </p:txBody>
      </p:sp>
      <p:sp>
        <p:nvSpPr>
          <p:cNvPr id="18" name="Text 16"/>
          <p:cNvSpPr/>
          <p:nvPr/>
        </p:nvSpPr>
        <p:spPr>
          <a:xfrm>
            <a:off x="4800600" y="2441448"/>
            <a:ext cx="4023360" cy="76809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35000"/>
              </a:lnSpc>
              <a:buNone/>
            </a:pPr>
            <a:r>
              <a:rPr lang="en-US" sz="1100" dirty="0">
                <a:solidFill>
                  <a:srgbClr val="0F1F3D"/>
                </a:solidFill>
              </a:rPr>
              <a:t>Nombre, répartition, causes, Pareto. OOT = indicateurs avancés de dérive à analyser en priorité.</a:t>
            </a:r>
            <a:endParaRPr lang="en-US" sz="1100" dirty="0"/>
          </a:p>
        </p:txBody>
      </p:sp>
      <p:sp>
        <p:nvSpPr>
          <p:cNvPr id="19" name="Shape 17"/>
          <p:cNvSpPr/>
          <p:nvPr/>
        </p:nvSpPr>
        <p:spPr>
          <a:xfrm>
            <a:off x="4709160" y="3392424"/>
            <a:ext cx="4206240" cy="1261872"/>
          </a:xfrm>
          <a:prstGeom prst="rect">
            <a:avLst/>
          </a:prstGeom>
          <a:solidFill>
            <a:srgbClr val="FFFFFF"/>
          </a:solidFill>
          <a:ln w="19050">
            <a:solidFill>
              <a:srgbClr val="6C3483"/>
            </a:solidFill>
            <a:prstDash val="solid"/>
          </a:ln>
          <a:effectLst>
            <a:outerShdw blurRad="101600" dist="38100" dir="8100000" algn="bl" rotWithShape="0">
              <a:srgbClr val="000000">
                <a:alpha val="12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20" name="Text 18"/>
          <p:cNvSpPr/>
          <p:nvPr/>
        </p:nvSpPr>
        <p:spPr>
          <a:xfrm>
            <a:off x="4800600" y="3447288"/>
            <a:ext cx="4023360" cy="34747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50" b="1" dirty="0">
                <a:solidFill>
                  <a:srgbClr val="6C3483"/>
                </a:solidFill>
              </a:rPr>
              <a:t>✅  Résumé CAPA annuel</a:t>
            </a:r>
            <a:endParaRPr lang="en-US" sz="1250" dirty="0"/>
          </a:p>
        </p:txBody>
      </p:sp>
      <p:sp>
        <p:nvSpPr>
          <p:cNvPr id="21" name="Text 19"/>
          <p:cNvSpPr/>
          <p:nvPr/>
        </p:nvSpPr>
        <p:spPr>
          <a:xfrm>
            <a:off x="4800600" y="3831336"/>
            <a:ext cx="4023360" cy="76809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35000"/>
              </a:lnSpc>
              <a:buNone/>
            </a:pPr>
            <a:r>
              <a:rPr lang="en-US" sz="1100" dirty="0">
                <a:solidFill>
                  <a:srgbClr val="0F1F3D"/>
                </a:solidFill>
              </a:rPr>
              <a:t>CAPA ouvertes/clôturées, taux clôture dans délais, taux récurrence, résultats effectiveness check.</a:t>
            </a:r>
            <a:endParaRPr lang="en-US" sz="1100" dirty="0"/>
          </a:p>
        </p:txBody>
      </p:sp>
      <p:sp>
        <p:nvSpPr>
          <p:cNvPr id="22" name="Shape 20"/>
          <p:cNvSpPr/>
          <p:nvPr/>
        </p:nvSpPr>
        <p:spPr>
          <a:xfrm>
            <a:off x="0" y="4892040"/>
            <a:ext cx="9144000" cy="251460"/>
          </a:xfrm>
          <a:prstGeom prst="rect">
            <a:avLst/>
          </a:prstGeom>
          <a:solidFill>
            <a:srgbClr val="1B3A6B"/>
          </a:solidFill>
          <a:ln w="12700">
            <a:solidFill>
              <a:srgbClr val="1B3A6B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3" name="Text 21"/>
          <p:cNvSpPr/>
          <p:nvPr/>
        </p:nvSpPr>
        <p:spPr>
          <a:xfrm>
            <a:off x="274320" y="4892040"/>
            <a:ext cx="8229600" cy="2514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AABBDD"/>
                </a:solidFill>
              </a:rPr>
              <a:t>OOS, OOT &amp; CAPA en Industrie Pharmaceutique — Rachid BERKANI</a:t>
            </a:r>
            <a:endParaRPr lang="en-US" sz="900" dirty="0"/>
          </a:p>
        </p:txBody>
      </p:sp>
      <p:sp>
        <p:nvSpPr>
          <p:cNvPr id="24" name="Text 22"/>
          <p:cNvSpPr/>
          <p:nvPr/>
        </p:nvSpPr>
        <p:spPr>
          <a:xfrm>
            <a:off x="8046720" y="4855464"/>
            <a:ext cx="914400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900" dirty="0">
                <a:solidFill>
                  <a:srgbClr val="64748B"/>
                </a:solidFill>
              </a:rPr>
              <a:t>8 / 18</a:t>
            </a:r>
            <a:endParaRPr lang="en-US" sz="90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475488"/>
          </a:xfrm>
          <a:prstGeom prst="rect">
            <a:avLst/>
          </a:prstGeom>
          <a:solidFill>
            <a:srgbClr val="1E8449"/>
          </a:solidFill>
          <a:ln w="12700">
            <a:solidFill>
              <a:srgbClr val="1E8449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" name="Text 1"/>
          <p:cNvSpPr/>
          <p:nvPr/>
        </p:nvSpPr>
        <p:spPr>
          <a:xfrm>
            <a:off x="274320" y="0"/>
            <a:ext cx="8595360" cy="4754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50" b="1" dirty="0">
                <a:solidFill>
                  <a:srgbClr val="FFFFFF"/>
                </a:solidFill>
              </a:rPr>
              <a:t>4.3 — Analyse Statistique APR : Évolution Cpk/Ppk Mensuelle — Cardiostat® 2024</a:t>
            </a:r>
            <a:endParaRPr lang="en-US" sz="1250" dirty="0"/>
          </a:p>
        </p:txBody>
      </p:sp>
      <p:graphicFrame>
        <p:nvGraphicFramePr>
          <p:cNvPr id="4" name="Chart 0"/>
          <p:cNvGraphicFramePr/>
          <p:nvPr/>
        </p:nvGraphicFramePr>
        <p:xfrm>
          <a:off x="274320" y="566928"/>
          <a:ext cx="5486400" cy="4114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Shape 2"/>
          <p:cNvSpPr/>
          <p:nvPr/>
        </p:nvSpPr>
        <p:spPr>
          <a:xfrm>
            <a:off x="5943600" y="594360"/>
            <a:ext cx="2926080" cy="594360"/>
          </a:xfrm>
          <a:prstGeom prst="rect">
            <a:avLst/>
          </a:prstGeom>
          <a:solidFill>
            <a:srgbClr val="D6E4F0"/>
          </a:solidFill>
          <a:ln w="12700">
            <a:solidFill>
              <a:srgbClr val="D6E4F0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6" name="Text 3"/>
          <p:cNvSpPr/>
          <p:nvPr/>
        </p:nvSpPr>
        <p:spPr>
          <a:xfrm>
            <a:off x="6035040" y="612648"/>
            <a:ext cx="182880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50" b="1" dirty="0">
                <a:solidFill>
                  <a:srgbClr val="1B3A6B"/>
                </a:solidFill>
              </a:rPr>
              <a:t>Lots analysés:</a:t>
            </a:r>
            <a:endParaRPr lang="en-US" sz="1150" dirty="0"/>
          </a:p>
        </p:txBody>
      </p:sp>
      <p:sp>
        <p:nvSpPr>
          <p:cNvPr id="7" name="Text 4"/>
          <p:cNvSpPr/>
          <p:nvPr/>
        </p:nvSpPr>
        <p:spPr>
          <a:xfrm>
            <a:off x="7863840" y="612648"/>
            <a:ext cx="82296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1400" b="1" dirty="0">
                <a:solidFill>
                  <a:srgbClr val="2E5FA3"/>
                </a:solidFill>
              </a:rPr>
              <a:t>48</a:t>
            </a:r>
            <a:endParaRPr lang="en-US" sz="1400" dirty="0"/>
          </a:p>
        </p:txBody>
      </p:sp>
      <p:sp>
        <p:nvSpPr>
          <p:cNvPr id="8" name="Shape 5"/>
          <p:cNvSpPr/>
          <p:nvPr/>
        </p:nvSpPr>
        <p:spPr>
          <a:xfrm>
            <a:off x="5943600" y="1280160"/>
            <a:ext cx="2926080" cy="594360"/>
          </a:xfrm>
          <a:prstGeom prst="rect">
            <a:avLst/>
          </a:prstGeom>
          <a:solidFill>
            <a:srgbClr val="FFFFFF"/>
          </a:solidFill>
          <a:ln w="12700">
            <a:solidFill>
              <a:srgbClr val="D6E4F0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9" name="Text 6"/>
          <p:cNvSpPr/>
          <p:nvPr/>
        </p:nvSpPr>
        <p:spPr>
          <a:xfrm>
            <a:off x="6035040" y="1298448"/>
            <a:ext cx="182880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50" b="1" dirty="0">
                <a:solidFill>
                  <a:srgbClr val="1B3A6B"/>
                </a:solidFill>
              </a:rPr>
              <a:t>OOS confirmés:</a:t>
            </a:r>
            <a:endParaRPr lang="en-US" sz="1150" dirty="0"/>
          </a:p>
        </p:txBody>
      </p:sp>
      <p:sp>
        <p:nvSpPr>
          <p:cNvPr id="10" name="Text 7"/>
          <p:cNvSpPr/>
          <p:nvPr/>
        </p:nvSpPr>
        <p:spPr>
          <a:xfrm>
            <a:off x="7863840" y="1298448"/>
            <a:ext cx="82296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1400" b="1" dirty="0">
                <a:solidFill>
                  <a:srgbClr val="2E5FA3"/>
                </a:solidFill>
              </a:rPr>
              <a:t>3</a:t>
            </a:r>
            <a:endParaRPr lang="en-US" sz="1400" dirty="0"/>
          </a:p>
        </p:txBody>
      </p:sp>
      <p:sp>
        <p:nvSpPr>
          <p:cNvPr id="11" name="Shape 8"/>
          <p:cNvSpPr/>
          <p:nvPr/>
        </p:nvSpPr>
        <p:spPr>
          <a:xfrm>
            <a:off x="5943600" y="1965960"/>
            <a:ext cx="2926080" cy="594360"/>
          </a:xfrm>
          <a:prstGeom prst="rect">
            <a:avLst/>
          </a:prstGeom>
          <a:solidFill>
            <a:srgbClr val="D6E4F0"/>
          </a:solidFill>
          <a:ln w="12700">
            <a:solidFill>
              <a:srgbClr val="D6E4F0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2" name="Text 9"/>
          <p:cNvSpPr/>
          <p:nvPr/>
        </p:nvSpPr>
        <p:spPr>
          <a:xfrm>
            <a:off x="6035040" y="1984248"/>
            <a:ext cx="182880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50" b="1" dirty="0">
                <a:solidFill>
                  <a:srgbClr val="1B3A6B"/>
                </a:solidFill>
              </a:rPr>
              <a:t>OOT détectés:</a:t>
            </a:r>
            <a:endParaRPr lang="en-US" sz="1150" dirty="0"/>
          </a:p>
        </p:txBody>
      </p:sp>
      <p:sp>
        <p:nvSpPr>
          <p:cNvPr id="13" name="Text 10"/>
          <p:cNvSpPr/>
          <p:nvPr/>
        </p:nvSpPr>
        <p:spPr>
          <a:xfrm>
            <a:off x="7863840" y="1984248"/>
            <a:ext cx="82296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1400" b="1" dirty="0">
                <a:solidFill>
                  <a:srgbClr val="2E5FA3"/>
                </a:solidFill>
              </a:rPr>
              <a:t>7</a:t>
            </a:r>
            <a:endParaRPr lang="en-US" sz="1400" dirty="0"/>
          </a:p>
        </p:txBody>
      </p:sp>
      <p:sp>
        <p:nvSpPr>
          <p:cNvPr id="14" name="Shape 11"/>
          <p:cNvSpPr/>
          <p:nvPr/>
        </p:nvSpPr>
        <p:spPr>
          <a:xfrm>
            <a:off x="5943600" y="2651760"/>
            <a:ext cx="2926080" cy="594360"/>
          </a:xfrm>
          <a:prstGeom prst="rect">
            <a:avLst/>
          </a:prstGeom>
          <a:solidFill>
            <a:srgbClr val="FFFFFF"/>
          </a:solidFill>
          <a:ln w="12700">
            <a:solidFill>
              <a:srgbClr val="D6E4F0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5" name="Text 12"/>
          <p:cNvSpPr/>
          <p:nvPr/>
        </p:nvSpPr>
        <p:spPr>
          <a:xfrm>
            <a:off x="6035040" y="2670048"/>
            <a:ext cx="182880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50" b="1" dirty="0">
                <a:solidFill>
                  <a:srgbClr val="1B3A6B"/>
                </a:solidFill>
              </a:rPr>
              <a:t>CAPA ouvertes:</a:t>
            </a:r>
            <a:endParaRPr lang="en-US" sz="1150" dirty="0"/>
          </a:p>
        </p:txBody>
      </p:sp>
      <p:sp>
        <p:nvSpPr>
          <p:cNvPr id="16" name="Text 13"/>
          <p:cNvSpPr/>
          <p:nvPr/>
        </p:nvSpPr>
        <p:spPr>
          <a:xfrm>
            <a:off x="7863840" y="2670048"/>
            <a:ext cx="82296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1400" b="1" dirty="0">
                <a:solidFill>
                  <a:srgbClr val="2E5FA3"/>
                </a:solidFill>
              </a:rPr>
              <a:t>5</a:t>
            </a:r>
            <a:endParaRPr lang="en-US" sz="1400" dirty="0"/>
          </a:p>
        </p:txBody>
      </p:sp>
      <p:sp>
        <p:nvSpPr>
          <p:cNvPr id="17" name="Shape 14"/>
          <p:cNvSpPr/>
          <p:nvPr/>
        </p:nvSpPr>
        <p:spPr>
          <a:xfrm>
            <a:off x="5943600" y="3337560"/>
            <a:ext cx="2926080" cy="594360"/>
          </a:xfrm>
          <a:prstGeom prst="rect">
            <a:avLst/>
          </a:prstGeom>
          <a:solidFill>
            <a:srgbClr val="D6E4F0"/>
          </a:solidFill>
          <a:ln w="12700">
            <a:solidFill>
              <a:srgbClr val="D6E4F0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8" name="Text 15"/>
          <p:cNvSpPr/>
          <p:nvPr/>
        </p:nvSpPr>
        <p:spPr>
          <a:xfrm>
            <a:off x="6035040" y="3355848"/>
            <a:ext cx="182880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50" b="1" dirty="0">
                <a:solidFill>
                  <a:srgbClr val="1B3A6B"/>
                </a:solidFill>
              </a:rPr>
              <a:t>Cpk moyen:</a:t>
            </a:r>
            <a:endParaRPr lang="en-US" sz="1150" dirty="0"/>
          </a:p>
        </p:txBody>
      </p:sp>
      <p:sp>
        <p:nvSpPr>
          <p:cNvPr id="19" name="Text 16"/>
          <p:cNvSpPr/>
          <p:nvPr/>
        </p:nvSpPr>
        <p:spPr>
          <a:xfrm>
            <a:off x="7863840" y="3355848"/>
            <a:ext cx="82296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1400" b="1" dirty="0">
                <a:solidFill>
                  <a:srgbClr val="2E5FA3"/>
                </a:solidFill>
              </a:rPr>
              <a:t>1,35</a:t>
            </a:r>
            <a:endParaRPr lang="en-US" sz="1400" dirty="0"/>
          </a:p>
        </p:txBody>
      </p:sp>
      <p:sp>
        <p:nvSpPr>
          <p:cNvPr id="20" name="Shape 17"/>
          <p:cNvSpPr/>
          <p:nvPr/>
        </p:nvSpPr>
        <p:spPr>
          <a:xfrm>
            <a:off x="5943600" y="4023360"/>
            <a:ext cx="2926080" cy="594360"/>
          </a:xfrm>
          <a:prstGeom prst="rect">
            <a:avLst/>
          </a:prstGeom>
          <a:solidFill>
            <a:srgbClr val="FFFFFF"/>
          </a:solidFill>
          <a:ln w="12700">
            <a:solidFill>
              <a:srgbClr val="D6E4F0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1" name="Text 18"/>
          <p:cNvSpPr/>
          <p:nvPr/>
        </p:nvSpPr>
        <p:spPr>
          <a:xfrm>
            <a:off x="6035040" y="4041648"/>
            <a:ext cx="182880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50" b="1" dirty="0">
                <a:solidFill>
                  <a:srgbClr val="1B3A6B"/>
                </a:solidFill>
              </a:rPr>
              <a:t>Ppk final:</a:t>
            </a:r>
            <a:endParaRPr lang="en-US" sz="1150" dirty="0"/>
          </a:p>
        </p:txBody>
      </p:sp>
      <p:sp>
        <p:nvSpPr>
          <p:cNvPr id="22" name="Text 19"/>
          <p:cNvSpPr/>
          <p:nvPr/>
        </p:nvSpPr>
        <p:spPr>
          <a:xfrm>
            <a:off x="7863840" y="4041648"/>
            <a:ext cx="82296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1400" b="1" dirty="0">
                <a:solidFill>
                  <a:srgbClr val="2E5FA3"/>
                </a:solidFill>
              </a:rPr>
              <a:t>1,54</a:t>
            </a:r>
            <a:endParaRPr lang="en-US" sz="1400" dirty="0"/>
          </a:p>
        </p:txBody>
      </p:sp>
      <p:sp>
        <p:nvSpPr>
          <p:cNvPr id="23" name="Shape 20"/>
          <p:cNvSpPr/>
          <p:nvPr/>
        </p:nvSpPr>
        <p:spPr>
          <a:xfrm>
            <a:off x="0" y="4892040"/>
            <a:ext cx="9144000" cy="251460"/>
          </a:xfrm>
          <a:prstGeom prst="rect">
            <a:avLst/>
          </a:prstGeom>
          <a:solidFill>
            <a:srgbClr val="1B3A6B"/>
          </a:solidFill>
          <a:ln w="12700">
            <a:solidFill>
              <a:srgbClr val="1B3A6B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4" name="Text 21"/>
          <p:cNvSpPr/>
          <p:nvPr/>
        </p:nvSpPr>
        <p:spPr>
          <a:xfrm>
            <a:off x="274320" y="4892040"/>
            <a:ext cx="8229600" cy="2514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AABBDD"/>
                </a:solidFill>
              </a:rPr>
              <a:t>OOS, OOT &amp; CAPA en Industrie Pharmaceutique — Rachid BERKANI</a:t>
            </a:r>
            <a:endParaRPr lang="en-US" sz="900" dirty="0"/>
          </a:p>
        </p:txBody>
      </p:sp>
      <p:sp>
        <p:nvSpPr>
          <p:cNvPr id="25" name="Text 22"/>
          <p:cNvSpPr/>
          <p:nvPr/>
        </p:nvSpPr>
        <p:spPr>
          <a:xfrm>
            <a:off x="8046720" y="4855464"/>
            <a:ext cx="914400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900" dirty="0">
                <a:solidFill>
                  <a:srgbClr val="64748B"/>
                </a:solidFill>
              </a:rPr>
              <a:t>9 / 18</a:t>
            </a:r>
            <a:endParaRPr lang="en-US" sz="9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2005</Words>
  <Application>Microsoft Office PowerPoint</Application>
  <PresentationFormat>Affichage à l'écran (16:9)</PresentationFormat>
  <Paragraphs>342</Paragraphs>
  <Slides>18</Slides>
  <Notes>18</Notes>
  <HiddenSlides>0</HiddenSlides>
  <MMClips>0</MMClips>
  <ScaleCrop>false</ScaleCrop>
  <HeadingPairs>
    <vt:vector size="6" baseType="variant">
      <vt:variant>
        <vt:lpstr>Polices utilisées</vt:lpstr>
      </vt:variant>
      <vt:variant>
        <vt:i4>1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18</vt:i4>
      </vt:variant>
    </vt:vector>
  </HeadingPairs>
  <TitlesOfParts>
    <vt:vector size="20" baseType="lpstr">
      <vt:lpstr>Arial</vt:lpstr>
      <vt:lpstr>Office Theme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Chapitre 4 — Plans d'Actions et Suivi</dc:title>
  <dc:subject>PptxGenJS Presentation</dc:subject>
  <dc:creator>Rachid BERKANI</dc:creator>
  <cp:lastModifiedBy>rachid berkani</cp:lastModifiedBy>
  <cp:revision>1</cp:revision>
  <dcterms:created xsi:type="dcterms:W3CDTF">2026-03-25T09:09:01Z</dcterms:created>
  <dcterms:modified xsi:type="dcterms:W3CDTF">2026-03-25T09:25:03Z</dcterms:modified>
</cp:coreProperties>
</file>